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93"/>
  </p:handoutMasterIdLst>
  <p:sldIdLst>
    <p:sldId id="359" r:id="rId3"/>
    <p:sldId id="360" r:id="rId5"/>
    <p:sldId id="361" r:id="rId6"/>
    <p:sldId id="385" r:id="rId7"/>
    <p:sldId id="367" r:id="rId8"/>
    <p:sldId id="412" r:id="rId9"/>
    <p:sldId id="362" r:id="rId10"/>
    <p:sldId id="503" r:id="rId11"/>
    <p:sldId id="369" r:id="rId12"/>
    <p:sldId id="388" r:id="rId13"/>
    <p:sldId id="387" r:id="rId14"/>
    <p:sldId id="390" r:id="rId15"/>
    <p:sldId id="394" r:id="rId16"/>
    <p:sldId id="368" r:id="rId17"/>
    <p:sldId id="386" r:id="rId18"/>
    <p:sldId id="411" r:id="rId19"/>
    <p:sldId id="391" r:id="rId20"/>
    <p:sldId id="389" r:id="rId21"/>
    <p:sldId id="409" r:id="rId22"/>
    <p:sldId id="392" r:id="rId23"/>
    <p:sldId id="393" r:id="rId24"/>
    <p:sldId id="395" r:id="rId25"/>
    <p:sldId id="396" r:id="rId26"/>
    <p:sldId id="397" r:id="rId27"/>
    <p:sldId id="439" r:id="rId28"/>
    <p:sldId id="505" r:id="rId29"/>
    <p:sldId id="398" r:id="rId30"/>
    <p:sldId id="399" r:id="rId31"/>
    <p:sldId id="400" r:id="rId32"/>
    <p:sldId id="370" r:id="rId33"/>
    <p:sldId id="438" r:id="rId34"/>
    <p:sldId id="449" r:id="rId35"/>
    <p:sldId id="450" r:id="rId36"/>
    <p:sldId id="506" r:id="rId37"/>
    <p:sldId id="451" r:id="rId38"/>
    <p:sldId id="507" r:id="rId39"/>
    <p:sldId id="453" r:id="rId40"/>
    <p:sldId id="454" r:id="rId41"/>
    <p:sldId id="455" r:id="rId42"/>
    <p:sldId id="456" r:id="rId43"/>
    <p:sldId id="457" r:id="rId44"/>
    <p:sldId id="410" r:id="rId45"/>
    <p:sldId id="452" r:id="rId46"/>
    <p:sldId id="458" r:id="rId47"/>
    <p:sldId id="459" r:id="rId48"/>
    <p:sldId id="508" r:id="rId49"/>
    <p:sldId id="460" r:id="rId50"/>
    <p:sldId id="461" r:id="rId51"/>
    <p:sldId id="462" r:id="rId52"/>
    <p:sldId id="463" r:id="rId53"/>
    <p:sldId id="464" r:id="rId54"/>
    <p:sldId id="465" r:id="rId55"/>
    <p:sldId id="466" r:id="rId56"/>
    <p:sldId id="467" r:id="rId57"/>
    <p:sldId id="468" r:id="rId58"/>
    <p:sldId id="510" r:id="rId59"/>
    <p:sldId id="469" r:id="rId60"/>
    <p:sldId id="470" r:id="rId61"/>
    <p:sldId id="471" r:id="rId62"/>
    <p:sldId id="472" r:id="rId63"/>
    <p:sldId id="473" r:id="rId64"/>
    <p:sldId id="474" r:id="rId65"/>
    <p:sldId id="511" r:id="rId66"/>
    <p:sldId id="475" r:id="rId67"/>
    <p:sldId id="476" r:id="rId68"/>
    <p:sldId id="509" r:id="rId69"/>
    <p:sldId id="477" r:id="rId70"/>
    <p:sldId id="478" r:id="rId71"/>
    <p:sldId id="479" r:id="rId72"/>
    <p:sldId id="480" r:id="rId73"/>
    <p:sldId id="481" r:id="rId74"/>
    <p:sldId id="482" r:id="rId75"/>
    <p:sldId id="483" r:id="rId76"/>
    <p:sldId id="484" r:id="rId77"/>
    <p:sldId id="485" r:id="rId78"/>
    <p:sldId id="486" r:id="rId79"/>
    <p:sldId id="487" r:id="rId80"/>
    <p:sldId id="488" r:id="rId81"/>
    <p:sldId id="512" r:id="rId82"/>
    <p:sldId id="489" r:id="rId83"/>
    <p:sldId id="490" r:id="rId84"/>
    <p:sldId id="491" r:id="rId85"/>
    <p:sldId id="492" r:id="rId86"/>
    <p:sldId id="493" r:id="rId87"/>
    <p:sldId id="494" r:id="rId88"/>
    <p:sldId id="495" r:id="rId89"/>
    <p:sldId id="498" r:id="rId90"/>
    <p:sldId id="501" r:id="rId91"/>
    <p:sldId id="379" r:id="rId92"/>
  </p:sldIdLst>
  <p:sldSz cx="12192000" cy="6858000"/>
  <p:notesSz cx="6858000" cy="9144000"/>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6271"/>
  </p:normalViewPr>
  <p:slideViewPr>
    <p:cSldViewPr snapToGrid="0" snapToObjects="1">
      <p:cViewPr varScale="1">
        <p:scale>
          <a:sx n="101" d="100"/>
          <a:sy n="101" d="100"/>
        </p:scale>
        <p:origin x="200" y="7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1.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screen"/>
          <a:stretch>
            <a:fillRect/>
          </a:stretch>
        </p:blipFill>
        <p:spPr>
          <a:xfrm rot="5400000">
            <a:off x="0" y="-228600"/>
            <a:ext cx="1117600" cy="111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1.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2.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10.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image" Target="../media/image11.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0.png"/><Relationship Id="rId1" Type="http://schemas.openxmlformats.org/officeDocument/2006/relationships/image" Target="../media/image10.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1.png"/><Relationship Id="rId1" Type="http://schemas.openxmlformats.org/officeDocument/2006/relationships/image" Target="../media/image11.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10.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64.tiff"/><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descr="图片文学"/>
          <p:cNvPicPr>
            <a:picLocks noChangeAspect="1"/>
          </p:cNvPicPr>
          <p:nvPr/>
        </p:nvPicPr>
        <p:blipFill>
          <a:blip r:embed="rId2"/>
          <a:stretch>
            <a:fillRect/>
          </a:stretch>
        </p:blipFill>
        <p:spPr>
          <a:xfrm>
            <a:off x="2811780" y="2608580"/>
            <a:ext cx="6678295" cy="164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658495" y="941070"/>
            <a:ext cx="10939780" cy="5433695"/>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（二）诗性品质</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说散文是诗质的，主要是指那些属于“美文”的散文或称为“抒情散文”的散文；还有“散文诗”，它是一种散体无韵诗，其诗质就更不在话下。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散文的诗质表现为以下两个方面。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首先是诗一般的韵味与情趣。写景、咏物，要见出丰厚的情味韵致，要有由内情与万物相生、心声与天籁交融的耐人寻味的生气与灵机；叙事有事趣，论理中也要充满理趣，使人在阅读中感觉耳目一新，读后回想，记忆犹新。散文的诗性一般没有诗歌那样幽微、深奥、意境出奇，甚至“羚羊挂角，无迹可寻”，令人震撼玩味，在出其不意中茅塞顿开，但它在相对通俗晓畅的语言中所蕴含的情趣，是诗所不能取代的。它也不比诗歌语言精练，但能使人们在轻松阅读中获得滋养，在休闲开卷中感到愉悦。如果说读诗是一场灵魂的沐浴，那么，阅读散文则像闲庭漫步，清风拂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次表现为文笔自然天成。散文的语言经过情感的灌注、写意的磨炼，又是极见功夫的文字。而大家散文的文辞常常是语言朴素自然，清水出芙蓉，不工自工。绘景而见情，状物而“得意”，叙事成趣，写人传神，全不见刻意斧凿的痕迹，却能朴而不拙，素而见美，灵动跳脱而芬芳馥郁，读来往往让人美不胜收。</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805" y="2833370"/>
            <a:ext cx="4272915" cy="4272915"/>
          </a:xfrm>
          <a:prstGeom prst="rect">
            <a:avLst/>
          </a:prstGeom>
        </p:spPr>
      </p:pic>
      <p:sp>
        <p:nvSpPr>
          <p:cNvPr id="2" name="矩形 1"/>
          <p:cNvSpPr/>
          <p:nvPr/>
        </p:nvSpPr>
        <p:spPr>
          <a:xfrm>
            <a:off x="751205" y="956945"/>
            <a:ext cx="10747375" cy="5358130"/>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（三）本色自由</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的“散”即是一种“自由”。选材无所句限，谈天说地，大到社会宇宙、日月星辰，小到沙石草木、花鸟虫鱼；山川地理，历史人文，吃穿坐卧，大事小情，凡是人类生活涉及的或可能涉及的物和事，都可以成为散文家叙写的对象。表现形式上不必循规蹈矩，手法多样，不受约束，结构灵活。语言传达上自然选择，或亦庄亦谐，妙趣横生；或情思悠长，含蓄隽永；或放言论道，无所顾忌。说到底，散文是作家心灵自由的一种外化，它有如天马行空，亦如随意“散步”，显出一种无法无规如行云流水般的自由与洒脱。假若作家没有一颗自由的心灵，说起话来左顾右盼，多有顾忌，一定不会有所谓选材的不受约束和行文的自由洒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散文最接近于自然，是指散文在表达上的本色自然。散文要与读者坦诚交心，表达上也就不假雕饰无所依凭了。与其他文本类型比较，散文一个显著的不同，就是它在表达上全凭作者实力的本色。</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总之，诗人可以任由情感的牵引使其在想象的世界遨游，小说家需要借助想象的虚构来完成故事的讲述，散文家则不能这样。散文家一方面必须坦然地面对读者，与读者保持对话的关系；另一方面，他也没有虚构的自由，只能在常识的世界里按一般语言规则去说话。正因为如此，散文才真正成为一种最见性情的文学样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82930" y="1046480"/>
            <a:ext cx="5069840" cy="5192395"/>
          </a:xfrm>
          <a:prstGeom prst="rect">
            <a:avLst/>
          </a:prstGeom>
        </p:spPr>
        <p:txBody>
          <a:bodyPr wrap="square">
            <a:sp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散文的分类</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（一）叙事散文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记事散文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以事件发展为线索，偏重对事件的叙述。它可以是一个有头有尾的故事，如许地山的《落花生》，也可以是几个片段的剪辑，如鲁迅的《从百草园到三味书屋》。在叙事中倾注作者真挚的感情，这是与小说叙事最显著的区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写人散文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全篇以人物为中心。它往往抓住人物的性格特征作粗线条勾勒，偏重表现人物的基本气质、性格和精神面貌，如鲁迅的《藤野先生》，人物形象是否真实是它与小说的区别。</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189345" y="2098040"/>
            <a:ext cx="5253355" cy="3526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32200" y="1050925"/>
            <a:ext cx="7872730" cy="535813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（二）抒情散文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抒情散文，或称写景散文，指以描绘景物、抒发作者对现实生活的感受、激情和意愿的散文。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注重表现作者的思想感受，抒发作者的思想感情。这类散文有对具体事物的记叙和描绘，但通常没有贯穿全篇的情节，其突出的特点是强烈的抒情性。它或直抒胸臆，或触景生情，洋溢着浓烈的诗情画意，即使描写的是自然风物，也赋予了深刻的社会内容和思想感情。优秀的抒情散文感情真挚，语言生动，还常常运用象征和比拟的手法，把思想寓于形象之中，具有强烈的艺术感染力。例如，茅盾的《白杨礼赞》、魏巍的《依依惜别的深情》、朱自清的《荷塘月色》、冰心的《樱花赞》。</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类文章多是在描绘景物的同时抒发感情，或借景抒情，或寓情于景，抓住景物的特征，按照空间的变换顺序，运用移步换景的方法，把观察的变化作为全文的脉络。生动的景物描绘，不但可以交代背景，渲染气氛，而且可以烘托人物的思想感情，更好地表现主题。如刘白羽的《长江三峡》。</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8475" y="1628775"/>
            <a:ext cx="2832735" cy="4203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6280" y="1046480"/>
            <a:ext cx="5790565" cy="4765040"/>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（三）哲理散文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哲理，是感悟的参透，思想的火花，理念的凝聚，睿智的结晶。它纵贯古今，横亘中外，包容大千世界，穿透人生社会，寄寓于人生百态、家长里短，闪思维领域万千景观。 高明的作者，善于抓住哲理闪光的瞬间，形诸笔墨，写就内涵丰厚、耐人寻味的美文。时常涵咏这类美文，自然能在潜移默化中受到启迪和熏陶，洗礼和升华，这种内化作用无疑是巨大的。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哲理散文以种种形象来参与生命的真理，从而揭示万物之间的永恒相似，它因其深邃性和心灵透辟的整合，给我们一种透过现象深入本质、揭示事物的底蕴、观念具有震撼性的审美效果。把握哲理散文体现出的思维方式，去体悟哲理散文所蕴藏的深厚的文化底蕴和文化积淀。例如，尼采的《我的灵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849745" y="1933575"/>
            <a:ext cx="4752975" cy="2990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42035" y="922655"/>
            <a:ext cx="10568305" cy="2648585"/>
          </a:xfrm>
          <a:prstGeom prst="rect">
            <a:avLst/>
          </a:prstGeom>
        </p:spPr>
        <p:txBody>
          <a:bodyPr wrap="square">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哲理散文中的象征思维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哲理散文因为超越日常经验的意义和自身的自然物理性质，构成了本体的象征表达。它摒弃的是浅薄，而是达到一种与人的思想情性相通、生命交感、灵气往来的境界，我们从象征中获得理性的醒悟和精神的畅快，由心灵的平静转到灵魂的震颤，超越一般情感反应而居于精神的顶端。</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哲理散文中的联想思维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由于哲理散文是个立体的、综合的思维体系，经过联想，文章拥有更丰富的内涵，不至于显得单薄，把自然、社会、人生多个角度进行了融合。</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601585" y="3635375"/>
            <a:ext cx="3558540" cy="2691765"/>
          </a:xfrm>
          <a:prstGeom prst="rect">
            <a:avLst/>
          </a:prstGeom>
        </p:spPr>
      </p:pic>
      <p:sp>
        <p:nvSpPr>
          <p:cNvPr id="5" name="文本框 4"/>
          <p:cNvSpPr txBox="1"/>
          <p:nvPr/>
        </p:nvSpPr>
        <p:spPr>
          <a:xfrm>
            <a:off x="1042035" y="3588385"/>
            <a:ext cx="6096000" cy="282511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哲理散文中的情感思维</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哲理散文在本质意义上是思想表达对情感的一种依赖。“外师造化，中得心源”，由于作者对生活的感悟过程中有情感参与，理解的结果有情感及想象的融入，所以哲理散文中的思想，就不是一般干巴巴的议论，而是寓含了生活情感的思想，是蘸满了审美情感液汁的思想。从哲理散文的字里行间去解读到心智的深邃，理解生命的本义。这就是哲理散文艺术美之所在。</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194786" y="292174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模块二　散文欣赏技巧</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28650" y="1146810"/>
            <a:ext cx="5328285" cy="4861560"/>
          </a:xfrm>
          <a:prstGeom prst="rect">
            <a:avLst/>
          </a:prstGeom>
        </p:spPr>
        <p:txBody>
          <a:bodyPr wrap="square">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体会情趣和理趣</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颇为直接地反映着作者的人生感觉和思想历程，通过散文欣赏往往能够解读文后的作者，这就更加拉近了作者与读者之间的距离，更容易形成共鸣。像梁实秋的《雅舍小品》，尽管不属于自传性的散文，但它多取材于一些日常的生活，在其雅致、闲适中所透露出的宽厚和永恒、智慧和幽默无不反映出作者承载了中国文人儒道思想相渗相济的精神特点，从文中不难感受到作者既有儒家的冲淡平和，又有道家的通达，也有佛禅的超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93535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descr="888"/>
          <p:cNvPicPr>
            <a:picLocks noChangeAspect="1"/>
          </p:cNvPicPr>
          <p:nvPr/>
        </p:nvPicPr>
        <p:blipFill>
          <a:blip r:embed="rId1"/>
          <a:stretch>
            <a:fillRect/>
          </a:stretch>
        </p:blipFill>
        <p:spPr>
          <a:xfrm>
            <a:off x="6579870" y="487045"/>
            <a:ext cx="4605020" cy="5884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1220" y="1292860"/>
            <a:ext cx="6604635" cy="4797425"/>
          </a:xfrm>
          <a:prstGeom prst="rect">
            <a:avLst/>
          </a:prstGeom>
        </p:spPr>
        <p:txBody>
          <a:bodyPr wrap="square">
            <a:spAutoFit/>
          </a:bodyPr>
          <a:p>
            <a:pPr indent="457200" algn="just" fontAlgn="auto">
              <a:lnSpc>
                <a:spcPct val="17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散文的格调美。所谓散文的格调，是指由作家的人格在散文中的真实袒露而形成的相应作品的风格和品质。简单地说，也就是作家的个性、人品、趣味、才情等在散文中的艺术体现。散文重视格调美，就是因为散文是最无法作“伪”、作“假”的，因而，也是最显作家功力的一种文体。这是让读者真正能够“读其文而想见其为人”的作品。而对散文格调的把握，也就是要能够通过那些充分显示散文的“个人性”的因素，诸如作家对文本独特的选材和叙写角度、独特的人生经验和深刻见解、作品的感情基调和思想基调等的细致观察，去领略文本的艺术趣味和独特风韵，透视作家的人格和精神境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84200" y="1240790"/>
            <a:ext cx="3546475" cy="4901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96620" y="1603375"/>
            <a:ext cx="6510655" cy="363601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散文的气势美。从我们可直接感知的层面看，散文的气势指的是散文行文中所表现出来的一种文气与体势；从内在成因看，则是作家的精神状态在文中的表现。作家潜在的精神状态不易觉察，但必然会影响到行文即语言表现上的格律、声调、抑扬、节奏、语言特色等。作家的精神气质及精神状态发而为文气和体势，构成了我们可以直接感知的散文的气势。散文的气势往往直接表现在由句法结构、词汇选择和搭配、语句甚至特殊的语音组合的层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659370" y="914400"/>
            <a:ext cx="3810000" cy="502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83027" y="4034349"/>
            <a:ext cx="1537252" cy="3256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683026" y="4030389"/>
            <a:ext cx="1510747" cy="307777"/>
          </a:xfrm>
          <a:prstGeom prst="rect">
            <a:avLst/>
          </a:prstGeom>
          <a:noFill/>
        </p:spPr>
        <p:txBody>
          <a:bodyPr wrap="square" rtlCol="0">
            <a:spAutoFit/>
          </a:bodyPr>
          <a:lstStyle/>
          <a:p>
            <a:pPr algn="dist"/>
            <a:r>
              <a:rPr kumimoji="1" lang="en-US" altLang="zh-CN" sz="1400">
                <a:solidFill>
                  <a:schemeClr val="bg1"/>
                </a:solidFill>
              </a:rPr>
              <a:t>CONTENTS</a:t>
            </a:r>
            <a:endParaRPr kumimoji="1" lang="zh-CN" altLang="en-US" sz="1400">
              <a:solidFill>
                <a:schemeClr val="bg1"/>
              </a:solidFill>
            </a:endParaRPr>
          </a:p>
        </p:txBody>
      </p:sp>
      <p:sp>
        <p:nvSpPr>
          <p:cNvPr id="5" name="文本框 4"/>
          <p:cNvSpPr txBox="1"/>
          <p:nvPr/>
        </p:nvSpPr>
        <p:spPr>
          <a:xfrm>
            <a:off x="2385392" y="3030115"/>
            <a:ext cx="1107996"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目</a:t>
            </a:r>
            <a:endParaRPr kumimoji="1" lang="en-US" altLang="zh-CN"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6" name="文本框 5"/>
          <p:cNvSpPr txBox="1"/>
          <p:nvPr/>
        </p:nvSpPr>
        <p:spPr>
          <a:xfrm>
            <a:off x="3153678" y="3596992"/>
            <a:ext cx="1378904"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录 </a:t>
            </a:r>
            <a:endPar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1" name="文本框 10"/>
          <p:cNvSpPr txBox="1"/>
          <p:nvPr/>
        </p:nvSpPr>
        <p:spPr>
          <a:xfrm>
            <a:off x="4481195" y="216281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第二单元　诗歌：诗三百，思无邪</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文本框 11"/>
          <p:cNvSpPr txBox="1"/>
          <p:nvPr/>
        </p:nvSpPr>
        <p:spPr>
          <a:xfrm>
            <a:off x="4481195" y="14370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第一单元　走近文学欣赏</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文本框 12"/>
          <p:cNvSpPr txBox="1"/>
          <p:nvPr/>
        </p:nvSpPr>
        <p:spPr>
          <a:xfrm>
            <a:off x="4481195" y="29102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第三单元　小说：写小说，就是写社会</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文本框 13"/>
          <p:cNvSpPr txBox="1"/>
          <p:nvPr/>
        </p:nvSpPr>
        <p:spPr>
          <a:xfrm>
            <a:off x="4505960" y="366585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第四单元　散文：发之于心，随之于笔</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7" name="文本框 16"/>
          <p:cNvSpPr txBox="1"/>
          <p:nvPr/>
        </p:nvSpPr>
        <p:spPr>
          <a:xfrm>
            <a:off x="4522470" y="442976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第五单元　戏剧：人生如戏，戏如人生</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矩形 1"/>
          <p:cNvSpPr/>
          <p:nvPr/>
        </p:nvSpPr>
        <p:spPr>
          <a:xfrm>
            <a:off x="705485" y="1084580"/>
            <a:ext cx="10474960" cy="548449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（3）人品与文品美。人品，指作家的精神气质和人格修养；文品，即作品的格调、境界。对散文格调和气势的把握，涉及文品与人品的关系问题。格调与作者的精神个性是相合的。</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文学创作过程也是一个受多种因素影响的非常复杂的过程。为此，在散文欣赏中，应该注意这种现象，不能简单地用作家的人格分析代替对作品格调的准确把握。探究散文特质可遵循以下几点。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题材广泛多样。散文的题材选择范围很广，大千世界，凡含有人生意义，能启迪人们思维，给人以审美享受的东西都是散文的素材。大至神秘莫测的宇宙，小至生动活泼的花鸟虫鱼，上至蓝天白云，下至小桥流水，都可作为散文表现的对象。</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寓意深邃博大。作者特别注意对题材的发掘，从平凡中挖掘出不平凡的思想意义，以使读者能因小见大、见微知著。散文以思想意蕴为其灵魂，作者总是从大处着眼，小处落笔，力求“以小见大”，赋予小题材以深邃博大的哲理思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情感真挚动人。散文是饱蘸着淋漓酣畅的感情写出来的，每一句话都是作者自己真情实感的造型，每一篇作品都是作者自己曲折心灵历程的刻画。不管是论人、叙事、描景、咏物还是说理，散文总是以意蕴为其灵魂，以情感为其血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357495" y="798195"/>
            <a:ext cx="6042025" cy="5812155"/>
          </a:xfrm>
          <a:prstGeom prst="rect">
            <a:avLst/>
          </a:prstGeom>
          <a:noFill/>
        </p:spPr>
        <p:txBody>
          <a:bodyPr wrap="square" rtlCol="0" anchor="t">
            <a:noAutofit/>
          </a:bodyPr>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行文灵活自由。散文在行文结构上，注重自由随便，从心所欲，不拘一格。布局谋篇崇尚的是“随物赋形”，任何人为的结构样式、写作套路，实为画地为牢、作茧自缚。</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06400" algn="just" fontAlgn="auto">
              <a:lnSpc>
                <a:spcPct val="130000"/>
              </a:lnSpc>
              <a:spcAft>
                <a:spcPts val="600"/>
              </a:spcAft>
              <a:extLst>
                <a:ext uri="{35155182-B16C-46BC-9424-99874614C6A1}">
                  <wpsdc:indentchars xmlns:wpsdc="http://www.wps.cn/officeDocument/2017/drawingmlCustomData" val="200" checksum="1740828767"/>
                </a:ext>
              </a:extLst>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意境诗情画意。散文具有浓郁的诗情画意。诗情是一种流动的美丽的情感和想象，它飘忽、空灵、可感而不可触；画意是作者倾注强烈的情感创造出的色彩鲜明的、能引起人们丰富联想并给人以美感的画面。像诗人一样，寄情于山水，于自然中熔铸了诗情；像画家一样，捕捉一定的山川风景的特征，于描山摹水中，剪得山水如画来，描绘出一幅幅精彩的艺术画面，给人以画意的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可以说，欣赏散文必须要用“自己的心”去发现“散文的心”，要以自己的人生经验和智慧去解读“作者心灵上的歌声”。同时，散文的小说化、诗意化和影视化等，在阅读鉴赏时也不容忽视。</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93395" y="2002155"/>
            <a:ext cx="4391025" cy="3238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604520" y="1009650"/>
            <a:ext cx="10856595" cy="5038725"/>
          </a:xfrm>
          <a:prstGeom prst="rect">
            <a:avLst/>
          </a:prstGeom>
          <a:noFill/>
        </p:spPr>
        <p:txBody>
          <a:bodyPr wrap="square" rtlCol="0" anchor="t">
            <a:spAutoFit/>
          </a:bodyPr>
          <a:p>
            <a:pPr indent="508000" algn="just" fontAlgn="auto">
              <a:lnSpc>
                <a:spcPct val="130000"/>
              </a:lnSpc>
              <a:spcAft>
                <a:spcPts val="600"/>
              </a:spcAf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把握文思与文法</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散文的自由文笔最终表现为操作上的纵横捭阖。取材上，散文的空间最为自由广阔，即所谓掀天之浪或一物之微，只要成为写作主体的情感积淀，即可酝酿成文，只要符合普通的人情物理，即可涉笔成趣。散文不受任何“清规戒律”的约束，其行文结构完全听凭作者的情感倾诉方式，可谓情之所至，笔之所至。巴金说：“文学最高境界是无技巧”，阐释了中国古代所谓“大音希声，大象无形”的哲学精神。</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首先是有关散文的“小”与“大”。这里的“小”，一是形制小。散文的篇幅一般都很短小，多则不过千余言或数千言，少的甚至只有几十言。二是题材小。花鸟虫鱼、山石草木，作家生活境遇中的一人一事、一景一物都可成为散文叙写的对象，即景见情，随事兴感，是散文在取材上的突出特点。</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fontAlgn="auto">
              <a:lnSpc>
                <a:spcPct val="130000"/>
              </a:lnSpc>
              <a:spcAft>
                <a:spcPts val="600"/>
              </a:spcAf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散文的“大”，指散文运用小形制、小题材表现深刻的关于社会和人生的大主题，即主题的深刻性。优秀的散文往往“小题大做”，将自己经历的生活体验和长期细密的思考获得的感悟，融汇于对一草一木、一沙一石的吟唱抒写之中，将有限与无限相沟通，将具体而微与抽象深刻相连接，从极小中见出极大。这使得散文的“小”话题背后，往往涉及社会、时代乃至宇宙人生的“大”题目，在一人一事、一景一物的感兴中，往往蕴涵着对社会、人生的深刻见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8035" y="1172210"/>
            <a:ext cx="6516370" cy="551307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其次，杂文和随笔是极其亲近的两姊妹：它们都是说理性散文，在重哲理、崇个性、富理趣、有文采等方面，二者都是共同的。其区别仅为：在取材上，杂文“硬”些，多为抨击时政、针砭时弊之论，战斗色彩强烈；而随笔则“软”些，多为逸闻旧事、风花雪月之谈，文化意蕴深厚。在笔调上，杂文十分犀利，善“取类型”“画眼睛”，且常以“寸铁杀人”，仅以一击就制强敌于死地，所谓嬉笑怒骂，皆成文章，被誉为“投枪”“匕首”；而随笔则“软”些，较为闲适，常取即兴的“絮语”笔调，随心而谈，无所拘碍，见个性、浮神情，从容不迫，温文尔雅，不失“绅士”风度，被尊为“美文”或讥为“小摆设”。在语言色彩上，杂文辛辣，擅长讽刺，读之使人解气；随笔惬意，推崇幽默，读之使人解颐。总之，二者的共同性大于差异性。也可以这样说：杂文是硬性的随笔；而随笔则是软性的杂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549515" y="1454785"/>
            <a:ext cx="4199890" cy="4333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805" y="2833370"/>
            <a:ext cx="4272915" cy="4272915"/>
          </a:xfrm>
          <a:prstGeom prst="rect">
            <a:avLst/>
          </a:prstGeom>
        </p:spPr>
      </p:pic>
      <p:sp>
        <p:nvSpPr>
          <p:cNvPr id="2" name="文本框 1"/>
          <p:cNvSpPr txBox="1"/>
          <p:nvPr/>
        </p:nvSpPr>
        <p:spPr>
          <a:xfrm>
            <a:off x="798195" y="858520"/>
            <a:ext cx="10616565" cy="5400675"/>
          </a:xfrm>
          <a:prstGeom prst="rect">
            <a:avLst/>
          </a:prstGeom>
          <a:noFill/>
        </p:spPr>
        <p:txBody>
          <a:bodyPr wrap="square" rtlCol="0" anchor="t">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注意散文的“代变”特征</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散文在中国源远流长，无论是在内涵上，还是在外延上，古今变化都十分明显。因此，在鉴赏中必须有清醒的认识。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众所周知，中国古典散文在其漫长的发展过程中，逐渐形成了“简约”的审美规范，即李健吾所说的“竹简精神”。篇幅短小，文字简洁，是散文的基本形态，所以散文又有“小品”之称。自21 世纪初的中国新文学始，不时可以听到提倡“精短”散文的呼声，而且从者如云。散文的“简约”审美规范，在散文创作中似乎已成为牢不可破的正宗观念。</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总之，欣赏散文主要是细心领会作者对于人生或自然的感悟，欣赏用以表情达意的形式。一篇散文，就是一杯作者用自己的人生经验、美好向往酿成的酒，我们读一篇散文，也就是在饮这杯美酒。越是细细品尝，越能够体会出其中丰富而复杂的滋味，得到启迪和美感。对于散文的表现形式，主要应从叙述方式、艺术表现、结构和行文、美妙和准确的语言等方面入手。正所谓，散文“是将作者思索、体验的世界，只暗示于细心地注意深微的读者们”。此语也道出了散文艺术的特点以及散文阅读和欣赏的主要方法。</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模块二　散文欣赏技巧</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396081" y="2876024"/>
            <a:ext cx="7802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模块三　散文作品欣赏</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41145" y="1662430"/>
            <a:ext cx="4392295" cy="1844040"/>
          </a:xfrm>
          <a:prstGeom prst="rect">
            <a:avLst/>
          </a:prstGeom>
          <a:noFill/>
        </p:spPr>
        <p:txBody>
          <a:bodyPr wrap="square" rtlCol="0" anchor="t">
            <a:spAutoFit/>
          </a:bodyPr>
          <a:p>
            <a:pPr indent="812800" algn="ctr" fontAlgn="auto">
              <a:lnSpc>
                <a:spcPct val="13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《左传》</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30000"/>
              </a:lnSpc>
              <a:spcAft>
                <a:spcPts val="600"/>
              </a:spcAft>
            </a:pP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30000"/>
              </a:lnSpc>
              <a:spcAft>
                <a:spcPts val="6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（先秦）左丘明</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666"/>
          <p:cNvPicPr>
            <a:picLocks noChangeAspect="1"/>
          </p:cNvPicPr>
          <p:nvPr/>
        </p:nvPicPr>
        <p:blipFill>
          <a:blip r:embed="rId1"/>
          <a:stretch>
            <a:fillRect/>
          </a:stretch>
        </p:blipFill>
        <p:spPr>
          <a:xfrm>
            <a:off x="6456045" y="778510"/>
            <a:ext cx="4988560" cy="5109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617855" y="1020445"/>
            <a:ext cx="10955655" cy="3117850"/>
          </a:xfrm>
          <a:prstGeom prst="rect">
            <a:avLst/>
          </a:prstGeom>
          <a:noFill/>
        </p:spPr>
        <p:txBody>
          <a:bodyPr wrap="square" rtlCol="0" anchor="t">
            <a:sp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郑伯克段于鄢</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（先秦）左丘明</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初，郑武公娶于申，曰武姜。生庄公及共叔段。庄公寤生，惊姜氏，故名曰“寤生”，遂恶之。爱共叔段，欲立之，亟请于武公，公弗许。及庄公即位，为之请制。公曰：“制，岩邑也，虢叔死焉，佗邑唯命。”请京，使居之，谓之“京城大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祭仲曰：“都城过百雉，国之害也。先王之制：大都，不过参国之一；中，五之一；小，九之一。今京不度，非制也，君将不堪。”公曰：“姜氏欲之，焉辟害？”对曰：“姜氏何厌之有？不如早为之所，无使滋蔓。蔓，难图也。蔓草犹不可除，况君之宠弟乎？”公曰：“多行不义，必自毙，子姑待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7981950" y="3691255"/>
            <a:ext cx="3783330" cy="2752090"/>
          </a:xfrm>
          <a:prstGeom prst="rect">
            <a:avLst/>
          </a:prstGeom>
        </p:spPr>
      </p:pic>
      <p:sp>
        <p:nvSpPr>
          <p:cNvPr id="5" name="文本框 4"/>
          <p:cNvSpPr txBox="1"/>
          <p:nvPr/>
        </p:nvSpPr>
        <p:spPr>
          <a:xfrm>
            <a:off x="688975" y="3630930"/>
            <a:ext cx="7065645" cy="2812415"/>
          </a:xfrm>
          <a:prstGeom prst="rect">
            <a:avLst/>
          </a:prstGeom>
          <a:noFill/>
        </p:spPr>
        <p:txBody>
          <a:bodyPr wrap="square" rtlCol="0" anchor="t">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既而大叔命西鄙、北鄙贰于己。公子吕曰：“国不堪贰，君将若之何？欲与大叔，臣请事之；若弗与，则请除之，无生民心。”公曰：“无庸，将自及。”大叔又收贰以为己邑，至于廪延。子封曰：“可矣。厚将得众。”公曰：“不义不昵，厚将崩。”</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大叔完聚，缮甲兵，具卒乘，将袭郑。夫人将启之。公闻其期，曰：“可矣！”命子封帅车二百乘以伐京。京叛大叔段，段入于鄢，公伐诸鄢。五月辛丑，大叔出奔共。</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70000"/>
              </a:lnSpc>
              <a:spcAft>
                <a:spcPts val="600"/>
              </a:spcAft>
              <a:extLst>
                <a:ext uri="{35155182-B16C-46BC-9424-99874614C6A1}">
                  <wpsdc:indentchars xmlns:wpsdc="http://www.wps.cn/officeDocument/2017/drawingmlCustomData" val="200" checksum="59296752"/>
                </a:ext>
              </a:extLst>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70880" y="1057910"/>
            <a:ext cx="5654675" cy="530415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书曰：“郑伯克段于鄢。”段不弟，故不言弟；如二君，故曰克；称郑伯，讥失教也；谓之郑志。不言出奔，难之也。</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遂置姜氏于城颍，而誓之曰：“不及黄泉，无相见也。”既而悔之。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颍考叔为颍谷封人，闻之，有献于公，公赐之食，食舍肉。公问之，对曰：“小人有母，皆尝小人之食矣，未尝君之羹，请以遗之。”公曰：“尔有母遗，繄我独无！”颍考叔曰：“敢问何谓也？”公语之故，且告之悔。对曰：“君何患焉？若阙地及泉，隧而相见，其谁曰不然？”公从之。公入而赋：“大隧之中，其乐也融融！”姜出而赋：“大隧之外，其乐也洩洩！”遂为母子如初。</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君子曰：“颍考叔，纯孝也。爱其母，施及庄公。《诗》曰：‘孝子不匮，永锡尔类。’其是之谓乎？</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44195" y="1811655"/>
            <a:ext cx="4867275" cy="3031490"/>
          </a:xfrm>
          <a:prstGeom prst="rect">
            <a:avLst/>
          </a:prstGeom>
        </p:spPr>
      </p:pic>
      <p:sp>
        <p:nvSpPr>
          <p:cNvPr id="4" name="文本框 3"/>
          <p:cNvSpPr txBox="1"/>
          <p:nvPr/>
        </p:nvSpPr>
        <p:spPr>
          <a:xfrm>
            <a:off x="544195" y="5325110"/>
            <a:ext cx="4965065"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4</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1  《</a:t>
            </a:r>
            <a:r>
              <a:rPr lang="zh-CN" altLang="en-US" sz="1600" b="1">
                <a:solidFill>
                  <a:schemeClr val="accent2">
                    <a:lumMod val="50000"/>
                  </a:schemeClr>
                </a:solidFill>
                <a:latin typeface="方正黑体简体" panose="03000509000000000000" charset="-122"/>
                <a:ea typeface="方正黑体简体" panose="03000509000000000000" charset="-122"/>
              </a:rPr>
              <a:t>左传</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绘图</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873125" y="1118870"/>
            <a:ext cx="7210425" cy="523113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左丘明，生卒年不详，一说复姓左丘，名明；一说单姓左，名丘明。春秋末期史学家、文学家、思想家、散文家。</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左丘明曾任鲁国史官，相传为解析《春秋》而作《左传》（又称《左氏春秋》），又作《国语》，作《国语》时已双目失明，两书记录了不少西周、春秋的重要史事，保存了具有很高价值的原始资料。由于史料详实，文笔生动，引起了古今中外学者的爱好和研讨，被誉为“文宗史圣”“经臣史祖”，孔子、司马迁均尊左丘明为“君子”。历代帝王多有敕封：唐封经师；宋封瑕丘伯和中都伯；明封先儒和先贤。左丘明是中国传统史学的创始人，史学界推左丘明为中国史学的开山鼻祖，被誉为“百家文字之宗、万世古文之祖”。左丘明的思想是儒家思想，在当时较多地反映了人民的利益和要求。</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434705" y="1610360"/>
            <a:ext cx="2924175" cy="3256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234915" y="2086326"/>
            <a:ext cx="1808480" cy="583565"/>
          </a:xfrm>
          <a:prstGeom prst="rect">
            <a:avLst/>
          </a:prstGeom>
          <a:noFill/>
        </p:spPr>
        <p:txBody>
          <a:bodyPr wrap="none" rtlCol="0">
            <a:spAutoFit/>
          </a:bodyPr>
          <a:lstStyle/>
          <a:p>
            <a:r>
              <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rPr>
              <a:t>第四单元</a:t>
            </a:r>
            <a:endPar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03825" y="2670175"/>
            <a:ext cx="1838960" cy="306705"/>
          </a:xfrm>
          <a:prstGeom prst="rect">
            <a:avLst/>
          </a:prstGeom>
          <a:noFill/>
        </p:spPr>
        <p:txBody>
          <a:bodyPr wrap="square" rtlCol="0">
            <a:spAutoFit/>
          </a:bodyPr>
          <a:lstStyle/>
          <a:p>
            <a:pPr algn="dist"/>
            <a:r>
              <a:rPr kumimoji="1" lang="en-US" altLang="zh-CN" sz="1400"/>
              <a:t>PART</a:t>
            </a:r>
            <a:r>
              <a:rPr kumimoji="1" lang="zh-CN" altLang="en-US" sz="1400"/>
              <a:t> </a:t>
            </a:r>
            <a:r>
              <a:rPr kumimoji="1" lang="en-US" altLang="zh-CN" sz="1400"/>
              <a:t>   FOUR</a:t>
            </a:r>
            <a:endParaRPr kumimoji="1" lang="en-US" altLang="zh-CN" sz="1400"/>
          </a:p>
        </p:txBody>
      </p:sp>
      <p:sp>
        <p:nvSpPr>
          <p:cNvPr id="6" name="文本框 5"/>
          <p:cNvSpPr txBox="1"/>
          <p:nvPr/>
        </p:nvSpPr>
        <p:spPr>
          <a:xfrm>
            <a:off x="1240381" y="3343384"/>
            <a:ext cx="9326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散文：发之于心，随之于笔</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7055" y="1409065"/>
            <a:ext cx="7302500" cy="3227070"/>
          </a:xfrm>
          <a:prstGeom prst="rect">
            <a:avLst/>
          </a:prstGeom>
          <a:noFill/>
        </p:spPr>
        <p:txBody>
          <a:bodyPr wrap="square" rtlCol="0" anchor="t">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前，郑武公在申国娶了一妻子，叫武姜，她生下庄公和共叔段。庄公出生时脚先出来，武姜受到惊吓，因此给他取名叫“寤生”，所以很厌恶他。武姜偏爱共叔段，想立共叔段为世子，多次向武公请求，武公都不答应。到庄公即位的时候，武姜就替共叔段请求分封到制邑去。庄公说：“制邑是个险要的地方，从前虢叔就死在那里，若是封给其他城邑，我都可以照吩咐办。”武姜便请求封给太叔京邑，庄公答应了，让他住在那里，称他为京城太叔。</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036560" y="1409065"/>
            <a:ext cx="3276600" cy="2676525"/>
          </a:xfrm>
          <a:prstGeom prst="rect">
            <a:avLst/>
          </a:prstGeom>
        </p:spPr>
      </p:pic>
      <p:sp>
        <p:nvSpPr>
          <p:cNvPr id="4" name="文本框 3"/>
          <p:cNvSpPr txBox="1"/>
          <p:nvPr/>
        </p:nvSpPr>
        <p:spPr>
          <a:xfrm>
            <a:off x="567055" y="4242435"/>
            <a:ext cx="11015345" cy="208407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大夫祭仲说：“分封的都城如果城墙超过三百方丈长，那就会成为国家的祸害。先王的制度规定，国内最大的城邑不能超过国都的三分之一，中等的不得超过它的五分之一，小的不能超过它的九分之一。京邑的城墙不合法度，非法制所许，恐怕对您有所不利。”庄公说：“姜氏想要这样，我怎能躲开这种祸害呢？”祭仲回答说：“姜氏哪有满足的时候？不如及早处置，别让祸根滋长蔓延，一旦滋长蔓延就难办了。蔓延开来的野草还不能铲除干净，何况是您受荣宠的弟弟呢？”庄公说：“多做不义的事情，必定会自己垮台，你姑且等着瞧吧。”</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5704205" y="680720"/>
            <a:ext cx="5492115" cy="412750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庄公就把武姜安置在城颍，并且发誓说：“不到黄泉（不到死后埋在地下），不再见面！”过了段时间，庄公又后悔了。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有个叫颍考叔的，是颍谷管理疆界的官吏，听到这件事，就把贡品献给郑庄公，庄公赐给他饭食，颍考叔在吃饭的时候，把肉留着。庄公问他为什么这样，颍考叔答道：“小人有个老娘，我吃的东西她都尝过，只是从未尝过君王的肉羹，请让我带回去送给她吃。”庄公说：“你有个老娘可以孝敬，唉，唯独我就没有！”颍考叔说：“请问您这是什么意思？”庄公把原因告诉了他，还告诉他后悔的心情。颍考叔答道：“您有什么担心的？只要挖一条地道，挖出了泉水，从地道中相见，谁还说您违背了誓言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0270" y="4808220"/>
            <a:ext cx="10428605" cy="169100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庄公依了他的话。庄公走进地道去见武姜，赋诗道：“大隧之中相见啊，多么和乐相得啊！”武姜走出地道，赋诗道：“大隧之外相见啊，多么舒畅快乐啊！”从此，他们恢复了从前的母子关系。</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君子说：“颍考叔是位真正的孝子，他不仅孝顺自己的母亲，而且把这种孝心推广到郑伯身上。《诗经·大雅·既醉》篇说：‘孝子不断地推行孝道，永远能感化你的同类。’大概就是对颍考叔这类纯孝而说的吧？</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890270" y="1144270"/>
            <a:ext cx="4711065" cy="3480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81685" y="1148715"/>
            <a:ext cx="5929630" cy="515048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章以时间先后顺序为线索，记叙郑国王室内部势力之间的权力之争，既涉及政治、军事利益，也牵涉到母子情、手足情，读来扣人心弦。首先写庄公寤生，使姜氏受到惊吓，姜氏因而喜爱次子段。段在母亲的暗中支持下，想要谋夺君王之位，逐步扩张他的势力。庄公静观其变，外似宽厚实则心怀杀机。矛盾冲突越来越明朗、尖锐，最后达到高潮：郑伯讨伐叔段，段逃奔到共国，姜氏被放逐到城颍。文章线索清晰，有明线、暗线，也有主线、次线。段的扩张势力是明线，郑庄公的欲擒故纵是暗线。明线被安排成次线，暗线却被写成主线，郑伯的所作所为成为直接叙述的对象。两条线索在文章开端分头发展，到“公伐诸鄢”，才交织在一起，并引出新的一条线索：郑伯与姜氏的母子关系，最后以母子和好如初为结局。脉络清晰，结构完整，作者的叙事能力是相当高超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pic>
        <p:nvPicPr>
          <p:cNvPr id="4" name="图片 3"/>
          <p:cNvPicPr>
            <a:picLocks noChangeAspect="1"/>
          </p:cNvPicPr>
          <p:nvPr/>
        </p:nvPicPr>
        <p:blipFill>
          <a:blip r:embed="rId2"/>
          <a:stretch>
            <a:fillRect/>
          </a:stretch>
        </p:blipFill>
        <p:spPr>
          <a:xfrm>
            <a:off x="6958965" y="2083435"/>
            <a:ext cx="4739005" cy="3280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825500" y="1007745"/>
            <a:ext cx="10432415" cy="520446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章精彩之处在于对人物的刻画惟妙惟肖，形象生动。郑庄公老谋深算，城府极深。他对母亲和胞弟的阴谋，早已心知肚明，却一直按兵不动，摆出姜太公钓鱼，愿者上钩的姿态，欲擒故纵，最后师出有名。作为国君，他精明强干，运筹帷幄，对事情的发展洞若观火，是一位深谋远虑的政治家；但作为兄长，他对胞弟的越轨行为，不及时加以教导和劝阻，却一味放纵，终于酿成母子决裂、手足相残的惨剧，他的阴险狠毒的丑恶面目，被暴露无遗，史官对此也深为不满。庄公最后将母亲囚禁在城颍，“既而悔之”，在大臣颍考叔的设计安排下，母子两人在隧道中相见，关系恢复如初，庄公当时说：“大隧之中，其乐也融融！”他的另一个性格——虚伪，也被揭露出来。其他人物，也塑造得栩栩如生。姜氏飞扬跋扈，任性妄为，助子为虐，最终尝到了自己酿成的苦果；段则愚蠢、贪婪，在母亲的纵容下，骄纵成性，狂妄自大。在尖锐的矛盾冲突中，人物形象得到了充分的展示。</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篇文章把整个事件的起因、经过和结局交代得清清楚楚，且记叙了人物的行为，刻画出了人物的性格，还融入了作者的政治说教，表达了作者的政治理想，真正达到了微而显、婉而辩、精而腴、简而奥的辩证统一。文章仅七百余字，结构完整紧凑，情节波澜起伏，塑造的人物形象生动传神，显示出了较高的艺术水平。全文语言生动简洁，人物形象饱满，情节丰富曲折，是一篇极富文学色彩的历史散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3595" y="1743710"/>
            <a:ext cx="4986655" cy="1967865"/>
          </a:xfrm>
          <a:prstGeom prst="rect">
            <a:avLst/>
          </a:prstGeom>
          <a:noFill/>
        </p:spPr>
        <p:txBody>
          <a:bodyPr wrap="square" rtlCol="0" anchor="t">
            <a:spAutoFit/>
          </a:bodyPr>
          <a:p>
            <a:pPr indent="812800" algn="ctr" fontAlgn="auto">
              <a:lnSpc>
                <a:spcPct val="14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《前赤壁赋》</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40000"/>
              </a:lnSpc>
              <a:spcAft>
                <a:spcPts val="600"/>
              </a:spcAft>
            </a:pP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40000"/>
              </a:lnSpc>
              <a:spcAft>
                <a:spcPts val="600"/>
              </a:spcAft>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（宋）苏轼</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212205" y="1136015"/>
            <a:ext cx="4753610" cy="4925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3" name="文本框 2"/>
          <p:cNvSpPr txBox="1"/>
          <p:nvPr/>
        </p:nvSpPr>
        <p:spPr>
          <a:xfrm>
            <a:off x="607060" y="1245870"/>
            <a:ext cx="5689600" cy="5356860"/>
          </a:xfrm>
          <a:prstGeom prst="rect">
            <a:avLst/>
          </a:prstGeom>
          <a:noFill/>
        </p:spPr>
        <p:txBody>
          <a:bodyPr wrap="square" rtlCol="0" anchor="t">
            <a:spAutoFit/>
          </a:bodyPr>
          <a:p>
            <a:pPr indent="457200" algn="ctr"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前赤壁赋</a:t>
            </a: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（宋）苏轼</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羽化而登仙。</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于是饮酒乐甚，扣舷而歌之。歌曰：“桂棹兮兰桨，击空明兮溯流光。渺渺兮予怀，望美人兮天一方。”客有吹洞箫者，倚歌而和之。其声呜呜然，如怨如慕，如泣如诉；余音袅袅，不绝如缕。舞幽壑之潜蛟，泣孤舟之嫠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779260" y="2161540"/>
            <a:ext cx="4308475" cy="2824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55345" y="958850"/>
            <a:ext cx="10726420" cy="202755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苏子愀然，正襟危坐而问客曰：“何为其然也？”客曰：“‘月明星稀，乌鹊南飞’，此非曹孟德之诗乎？西望夏口，东望武昌，山川相缪，郁乎苍苍，此非孟德之困于周郎者乎？方其破荆州，下江陵，顺流而东也，舳舻千里，旌旗蔽空，酾酒临江，横槊赋诗，固一世之雄也，而今安在哉？况吾与子渔樵于江渚之上，侣鱼虾而友麋鹿，驾一叶之扁舟，举匏樽以相属。寄蜉蝣于天地，渺沧海之一粟。哀吾生之须臾，羡长江之无穷。挟飞仙以遨游，抱明月而长终。知不可乎骤得，托遗响于悲风。”</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874395" y="2986405"/>
            <a:ext cx="5772150" cy="31572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苏子曰：“客亦知夫水与月乎？逝者如斯，而未尝往也；盈虚者如彼，而卒莫消长也。盖将自其变者而观之，则天地曾不能以一瞬；自其不变者而观之，则物与我皆无尽也，而又何羡乎！且夫天地之间，物各有主，苟非吾之所有，虽一毫而莫取。惟江上之清风，与山间之明月，耳得之而为声，目遇之而成色，取之无禁，用之不竭。是造物者之无尽藏也，而吾与子之所共适。”</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客喜而笑，洗盏更酌。肴核既尽，杯盘狼籍。相与枕藉乎舟中，不知东方之既白。</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739255" y="3117215"/>
            <a:ext cx="4897755" cy="2550160"/>
          </a:xfrm>
          <a:prstGeom prst="rect">
            <a:avLst/>
          </a:prstGeom>
        </p:spPr>
      </p:pic>
      <p:sp>
        <p:nvSpPr>
          <p:cNvPr id="6" name="文本框 5"/>
          <p:cNvSpPr txBox="1"/>
          <p:nvPr/>
        </p:nvSpPr>
        <p:spPr>
          <a:xfrm>
            <a:off x="6923405" y="5798185"/>
            <a:ext cx="4363720"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4</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2  </a:t>
            </a:r>
            <a:r>
              <a:rPr lang="zh-CN" altLang="en-US" sz="1600" b="1">
                <a:solidFill>
                  <a:schemeClr val="accent2">
                    <a:lumMod val="50000"/>
                  </a:schemeClr>
                </a:solidFill>
                <a:latin typeface="方正黑体简体" panose="03000509000000000000" charset="-122"/>
                <a:ea typeface="方正黑体简体" panose="03000509000000000000" charset="-122"/>
              </a:rPr>
              <a:t>赤壁怀古</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3856355" y="1096010"/>
            <a:ext cx="7552055" cy="3291840"/>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苏轼（1037—1101 年），字子瞻，号东坡居士，世称苏东坡、苏仙，汉族，眉州眉山（今四川省眉山市）人。北宋文学家、书法家、美食家、画家，历史治水名人，苏洵的儿子。</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嘉 二年（1057 年），参加殿试中乙科，赐进士及第。嘉 六年（1061 年），参加制科考试，授大理评事、签书凤翔府判官。宋神宗时，曾在杭州、密州、徐州、湖州等地任职。元丰三年（1080 年），因“乌台诗案”，被贬为黄州团练副使。宋哲宗即位后，出任翰林学士、侍读学士、礼部尚书等职，外放治理杭州、颍州、扬州、定州等地。随着新党执政，被贬惠州、儋州。宋徽宗时，获赦北还，病逝于常州。南宋时期，追赠太师，谥号“文忠”。</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6430" y="4387850"/>
            <a:ext cx="10685145" cy="208407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苏轼是北宋中期文坛领袖，在诗、词、文、书、画等方面取得很高成就。诗题材广阔，清新豪健，善用夸张比喻，独具风格，与黄庭坚并称“苏黄”；词开豪放一派，与辛弃疾同是豪放派代表，并称“苏辛”；散文著述宏富，纵横恣肆，豪放自如，与欧阳修并称“欧苏”，与韩愈、柳宗元、欧阳修、苏洵、苏辙、王安石、曾巩合称“唐宋八大家”；善书法，与黄庭坚、米芾、蔡襄合称“宋四家”；擅长文人画，尤擅墨竹、怪石、枯木等。作品有《东坡七集》《东坡易传》《东坡乐府》《潇湘竹石图》《枯木怪石图》等。</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755015" y="1096010"/>
            <a:ext cx="2992755" cy="32873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3" name="文本框 2"/>
          <p:cNvSpPr txBox="1"/>
          <p:nvPr/>
        </p:nvSpPr>
        <p:spPr>
          <a:xfrm>
            <a:off x="776605" y="1166495"/>
            <a:ext cx="6939915" cy="52273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壬戌年秋天，七月十六日，我与友人在赤壁下泛舟游玩。清风阵阵拂来，水面波澜不起。举起酒杯向同伴劝酒，吟诵着与明月相关的诗句，歌唱着《月出·窈窕》这一章。不一会儿，明月从东山后升起，在斗宿与牛宿之间来回移动。白茫茫的水汽横贯江面，水光连着天际。放纵一片苇叶似的小船随意漂浮，越过浩瀚无垠的茫茫江面。浩浩淼淼好像乘风凌空而行，并不知道到哪里才会停栖；飘飘摇摇好像要离开尘世飘飞而起，羽化成仙进入仙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这时喝酒喝得非常高兴，打着节拍唱起歌来。歌中唱道：“桂木船棹啊香兰船桨，击打着月光下的清波，在泛着月光的水面逆流而上。我的情思啊悠远茫茫，眺望美人（君主）啊，却在天的另一方。”有会吹洞箫的客人，配着节奏为歌声伴和。洞箫的声音呜呜咽咽，有如哀怨有如思慕，既像啜泣也像倾诉；余音在江上回荡，像细丝一样连续不断。能使深谷中的蛟龙为之起舞，能使孤舟上的寡妇为之饮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916545" y="1546860"/>
            <a:ext cx="3676650" cy="4466590"/>
            <a:chOff x="12467" y="2436"/>
            <a:chExt cx="5790" cy="7034"/>
          </a:xfrm>
        </p:grpSpPr>
        <p:pic>
          <p:nvPicPr>
            <p:cNvPr id="2" name="图片 1"/>
            <p:cNvPicPr>
              <a:picLocks noChangeAspect="1"/>
            </p:cNvPicPr>
            <p:nvPr/>
          </p:nvPicPr>
          <p:blipFill>
            <a:blip r:embed="rId2"/>
            <a:stretch>
              <a:fillRect/>
            </a:stretch>
          </p:blipFill>
          <p:spPr>
            <a:xfrm>
              <a:off x="12467" y="2436"/>
              <a:ext cx="5790" cy="7034"/>
            </a:xfrm>
            <a:prstGeom prst="rect">
              <a:avLst/>
            </a:prstGeom>
          </p:spPr>
        </p:pic>
        <p:pic>
          <p:nvPicPr>
            <p:cNvPr id="4" name="图片 3"/>
            <p:cNvPicPr>
              <a:picLocks noChangeAspect="1"/>
            </p:cNvPicPr>
            <p:nvPr/>
          </p:nvPicPr>
          <p:blipFill>
            <a:blip r:embed="rId3"/>
            <a:stretch>
              <a:fillRect/>
            </a:stretch>
          </p:blipFill>
          <p:spPr>
            <a:xfrm>
              <a:off x="16372" y="2436"/>
              <a:ext cx="1590" cy="97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607060" y="973455"/>
            <a:ext cx="11148060" cy="5682615"/>
          </a:xfrm>
          <a:prstGeom prst="rect">
            <a:avLst/>
          </a:prstGeom>
          <a:noFill/>
        </p:spPr>
        <p:txBody>
          <a:bodyPr wrap="square" rtlCol="0" anchor="t">
            <a:sp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我的神色也愁惨起来，整好衣襟坐端正，向客人问道：“箫声为什么这样哀怨呢？”客人回答：“‘月明星稀，乌鹊南飞’，这不是曹公孟德的诗么？这里向西可以望到夏口，向东可以望到武昌，山河接壤连绵不绝，目力所及，一片郁郁苍苍，这不正是曹孟德被周瑜所围困的地方么？当初他攻陷荆州，夺得江陵，沿长江顺流东下，麾下的战船首尾相连延绵千里，旗子将天空全都蔽住，面对大江斟酒，横执长矛吟诗，本来是当世的一位英雄人物，然而现在又在哪里呢？何况我与你在江中的小洲打渔砍柴，以鱼虾为侣，以麋鹿为友，在江上驾着这一叶小舟，举起杯盏相互敬酒，如同蜉蝣置身于广阔的天地中，像沧海中的一粒粟米那样渺小。哀叹我们的一生只是短暂的片刻，不由羡慕长江的没有穷尽。想要携同仙人携手遨游各地，与明月相拥而永存世间。知道上面这些想法不能一下子实现，只得将憾恨化为箫音，托寄在悲凉的秋风中罢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我问道：“你可也知道这水与月？江水总是不停地流逝，但它们并没有流走；月亮总是那样有圆有缺，但它终究也没有增减。可见，从事物易变的一面看来，天地间万事万物时刻在变动，连一眨眼的工夫都不停止；而从事物不变的一面看来，万物同我们来说都是永恒的，又有什么可羡慕的呢！何况天地之间，万物各有主宰者，若不是自己应该拥有的，即使一分一毫也不能求取。只有江上的清风，以及山间的明月，听到便成了声音，进入眼帘便绘出形色，取得这些不会有人禁止，感受这些也不会有竭尽的忧虑。这是大自然恩赐的没有穷尽的宝藏，我和你可以共同享受。”</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客人高兴地笑了，洗净酒杯重新饮酒。菜肴果品都已吃完，杯子盘子杂乱一片。大家互相枕着垫着睡在船上，不知不觉东方已经露出白色的曙光。</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第四单元　</a:t>
            </a:r>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发之于心，随之于笔</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102995" y="1348740"/>
            <a:ext cx="8958580" cy="5060315"/>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知识目标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了解散文的含义、特点和分类。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掌握散文的基本欣赏技巧。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技能目标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能够掌握基本的散文鉴赏技巧。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能够区分不同体裁的散文。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情感目标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通过本单元的学习，了解散文鉴赏的基本知识。在生活中，能以小见大，见微知著。阅读鉴赏散文，能够用自己的“心”去发现“散文的心”，用自己的人生体验和智慧去解读“作者心灵弹奏的歌声”。</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cstate="screen"/>
          <a:stretch>
            <a:fillRect/>
          </a:stretch>
        </p:blipFill>
        <p:spPr>
          <a:xfrm>
            <a:off x="8193405" y="397510"/>
            <a:ext cx="3998595" cy="3998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07060" y="974090"/>
            <a:ext cx="11060430" cy="535813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《赤壁赋》写于苏轼一生最为困难的时期之一——被贬谪黄州期间。元丰二年（公元 1079 年），苏轼因写下《湖州谢上表》，被诬作诗“谤讪朝廷”，遭御史弹劾并扣上诽谤朝廷的罪名，被捕入狱，史称“乌台诗案”。“几经重辟”，惨遭折磨。后经多方营救，于当年十二月释放，贬为黄州团练副使，但“不得签署公事，不得擅去安置所”。这无疑是一种“半犯人”式的管制生活。元丰五年，苏轼于七月十六和十月十五两次泛游赤壁，写下了两篇以赤壁为题的赋，后人因称第一篇为《赤壁赋》，第二篇为《后赤壁赋》。</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此赋记叙了作者与朋友们月夜泛舟游赤壁的所见所感，以作者的主观感受为线索，通过主客问答的形式，反映了作者由月夜泛舟的舒畅到怀古伤今的悲咽，再到精神解脱的达观。全赋在布局与结构安排中映现了其独特的艺术构思，情韵深致、理意透辟，在中国文学上有着很高的文学地位，并对之后的赋、散文、诗产生了重大影响。</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第一段，写夜游赤壁的情景。作者“与客泛舟游于赤壁之下”，投入大自然怀抱之中，尽情领略其间的美景，兴之所至，信口吟诵《诗经·月出》首章。游人这时心胸开阔，心情舒畅，无拘无束，超然独立。浩瀚的江水与洒脱的胸怀，在作者的笔下腾跃而出，泛舟而游之乐，溢于言表。这是此文正面描写“泛舟”游赏景物的一段，以景抒情，融情入景，情景俱佳。</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3" name="文本框 2"/>
          <p:cNvSpPr txBox="1"/>
          <p:nvPr/>
        </p:nvSpPr>
        <p:spPr>
          <a:xfrm>
            <a:off x="607060" y="996315"/>
            <a:ext cx="10947400" cy="528129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第二段，写作者饮酒放歌的欢乐和客人悲凉的箫声。作者饮酒乐极，扣舷而歌，以抒发其思“美人”而不得见的怅惘、失意的胸怀。这里所说的“美人”实际上乃是作者的理想和一切美好事物的化身。一曲洞箫，凄切婉转，其悲咽低回的音调感人至深，致使作者的感情骤然变化，由欢乐转入悲凉，文章也因之波澜起伏，文气一振。</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第三段写客的回答，表现一种消极的人生观和虚无主义思想。把人类社会同宇宙自然对立起来，又把个体的人同社会整体加以分割，那当然看不到全部历史舞台上威武雄壮剧的持续演出，也看不到人类虽然依赖自然但更有改造自然的能动性和创造力，这就是悲观厌世或消极出世思想的认识论根源。对于封建社会的文人士大夫来说，当他们政治失意或生活上遇到挫折的时候，往往就陷入这样的苦闷与迷惘。客的回答，其实正是苏轼自己贬谪黄州后思想感情的一个方面。而后苏轼同样结合着景物、地点的特征，同样用诗一般的语言，批评了客的回答，表现了苏轼当时思想感情的另一个主导方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第四段，是苏轼针对客之人生无常的感慨陈述自己的见解，以宽解对方。作者列举江水、月亮说明去留、增减的辩证关系，作者再归纳到一般的认识原理：变与不变，无论宇宙还是人生，都是相对的。因此，对人生而言，那天地宇宙万事万物，“而又何羡乎！”。江山无尽，天地无私，风月长存，声色俱美，他正可以徘徊其间而自得其乐。这又回到了“乐”字上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8215" y="1318260"/>
            <a:ext cx="10480040" cy="4156075"/>
          </a:xfrm>
          <a:prstGeom prst="rect">
            <a:avLst/>
          </a:prstGeom>
          <a:noFill/>
        </p:spPr>
        <p:txBody>
          <a:bodyPr wrap="square" rtlCol="0" anchor="t">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章写了主客对话，表达了正反两方面的观点，最后以第五段作结。第五段写客被苏轼说服了，满面春风，换却愁颜。“客喜而笑，洗盏更酌。”这次更加欢快，不免开怀畅饮，直到“肴核既尽，杯盘狼藉”。客解决了思想问题，心情舒畅，无所忧虑，于是同苏轼“相与枕藉乎舟中，不知东方之既白”，跟文章开头的“泛舟”“月出”遥相呼应。而读者则在经历了一番江上月夜泛舟，听取了一场关于宇宙人生的对话之后，却还久久地沉浸在作者优美笔调所表现的诗一般的意境之中。</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苏轼的宇宙观和人生观固然表现了他对政治迫害的蔑视，对于所追求的理想的坚持，身处逆境依然那么豁达、开朗、乐观、自信，但也表现了他随缘自适、随遇而安的超然物外的生活态度。这种生活态度往往包含着无可奈何的自我安慰，从流连光景中寻求精神寄托。苏轼认为人对自然万物，非但不必因“吾生之须臾”而羡慕其“无穷”，反倒要使“无穷”的自然万物为“吾生”所享受，从中得到乐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22020" y="1691005"/>
            <a:ext cx="4791710" cy="2722245"/>
          </a:xfrm>
          <a:prstGeom prst="rect">
            <a:avLst/>
          </a:prstGeom>
          <a:noFill/>
        </p:spPr>
        <p:txBody>
          <a:bodyPr wrap="square" rtlCol="0" anchor="t">
            <a:noAutofit/>
          </a:bodyPr>
          <a:p>
            <a:pPr indent="508000" algn="just" fontAlgn="auto">
              <a:lnSpc>
                <a:spcPct val="130000"/>
              </a:lnSpc>
              <a:spcAft>
                <a:spcPts val="600"/>
              </a:spcAf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《少年中国说》</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ctr" fontAlgn="auto">
              <a:lnSpc>
                <a:spcPct val="130000"/>
              </a:lnSpc>
              <a:spcAft>
                <a:spcPts val="600"/>
              </a:spcAft>
            </a:pPr>
            <a:endParaRPr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ctr" fontAlgn="auto">
              <a:lnSpc>
                <a:spcPct val="130000"/>
              </a:lnSpc>
              <a:spcAft>
                <a:spcPts val="600"/>
              </a:spcAft>
            </a:pP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（近代）梁启超</a:t>
            </a:r>
            <a:endParaRPr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pic>
        <p:nvPicPr>
          <p:cNvPr id="5" name="图片 4" descr="721"/>
          <p:cNvPicPr>
            <a:picLocks noChangeAspect="1"/>
          </p:cNvPicPr>
          <p:nvPr/>
        </p:nvPicPr>
        <p:blipFill>
          <a:blip r:embed="rId2"/>
          <a:stretch>
            <a:fillRect/>
          </a:stretch>
        </p:blipFill>
        <p:spPr>
          <a:xfrm rot="360000">
            <a:off x="5631815" y="859155"/>
            <a:ext cx="5116830" cy="5586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9100" y="853440"/>
            <a:ext cx="7701280" cy="5539105"/>
          </a:xfrm>
          <a:prstGeom prst="rect">
            <a:avLst/>
          </a:prstGeom>
          <a:noFill/>
        </p:spPr>
        <p:txBody>
          <a:bodyPr wrap="square" rtlCol="0" anchor="t">
            <a:spAutoFit/>
          </a:bodyPr>
          <a:p>
            <a:pPr indent="508000" algn="ctr" fontAlgn="auto">
              <a:lnSpc>
                <a:spcPct val="100000"/>
              </a:lnSpc>
              <a:spcAft>
                <a:spcPts val="600"/>
              </a:spcAft>
              <a:extLst>
                <a:ext uri="{35155182-B16C-46BC-9424-99874614C6A1}">
                  <wpsdc:indentchars xmlns:wpsdc="http://www.wps.cn/officeDocument/2017/drawingmlCustomData" val="200" checksum="282533468"/>
                </a:ext>
              </a:extLst>
            </a:pPr>
            <a:r>
              <a:rPr sz="2000" b="1"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a:t>
            </a:r>
            <a:r>
              <a:rPr 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（近代）梁启超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日本人之称我中国也，一则曰老大帝国，再则曰老大帝国。是语也，盖袭译欧西人之言也。呜呼！我中国其果老大矣乎？梁启超曰：恶！是何言！是何言！吾心目中有一少年中国在！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欲言国之老少，请先言人之老少。老年人常思既往，少年人常思将来。惟思既往也，故生留恋心；惟思将来也，故生希望心。惟留恋也，故保守；惟希望也，故进取。惟保守也，故永旧；惟进取也，故日新。惟思既往也，事事皆其所已经者，故惟知照例；惟思将来也，事事皆其所未经者，故常敢破格。老年人常多忧虑，少年人常好行乐。惟多忧也，故灰心；惟行乐也，故盛气。惟灰心也，故怯懦；惟盛气也，故豪壮。惟怯懦也，故苟且；惟豪壮也，故冒险。惟苟且也，故能灭世界；惟冒险也，故能造世界。老年人常厌事，少年人常喜事。惟厌事也，故常觉一切事无可为者；惟好事也，故常觉一切事无不可为者。老年人如夕照，少年人如朝阳；老年人如瘠牛，少年人如乳虎。老年人如僧，少年人如侠。老年人如字典，少年人如戏文。老年人如鸦片烟，少年人如泼兰地酒。老年人如别行星之陨石，少年人如大洋海之珊瑚岛。老年人如埃及沙漠之金字塔，少年人如西比利亚之铁路；老年人如秋后之柳，少年人如春前之草。老年人如死海之潴为泽，少年人如长江之初发源。此老年与少年性格不同之大略也。任公曰：人固有之，国亦宜然。</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458200" y="1287145"/>
            <a:ext cx="3282315" cy="4671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74285" y="998855"/>
            <a:ext cx="6517005" cy="507365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梁启超曰：伤哉，老大也！浔阳江头琵琶妇，当明月绕船，枫叶瑟瑟，衾寒于铁，似梦非梦之时，追想洛阳尘中春花秋月之佳趣。西宫南内，白发宫娥，一灯如穗，三五对坐，谈开元、天宝间遗事，谱《霓裳羽衣曲》。青门种瓜人，左对孺人，顾弄孺子，忆侯门似海珠履杂 之盛事。拿破仑之流于厄蔑，阿剌飞之幽于锡兰，与三两监守吏，或过访之好事者，道当年短刀匹马驰骋中原，席卷欧洲，血战海楼，一声叱咤，万国震恐之丰功伟烈，初而拍案，继而抚髀，终而揽镜。呜呼，面皴齿尽，白发盈把，颓然老矣！若是者，舍幽郁之外无心事，舍悲惨之外无天地，舍颓唐之外无日月，舍叹息之外无音声，舍待死之外无事业。美人豪杰且然，而况寻常碌碌者耶？生平亲友，皆在墟墓；起居饮食，待命于人。今日且过，遑知他日？今年且过，遑恤明年？普天下灰心短气之事，未有甚于老大者。于此人也，而欲望以拏云之手段，回天之事功，挟山超海之意气，能乎不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042035" y="858520"/>
            <a:ext cx="3378200" cy="5543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5975" y="1110615"/>
            <a:ext cx="10560050" cy="525335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呜呼！我中国其果老大矣乎？立乎今日以指畴昔，唐虞三代，若何之郅治；秦皇汉武，若何之雄杰；汉唐来之文学，若何之隆盛；康乾间之武功，若何之 赫。历史家所铺叙，词章家所讴歌，何一非我国民少年时代良辰美景、赏心乐事之陈迹哉！而今颓然老矣！昨日割五城，明日割十城，处处雀鼠尽，夜夜鸡犬惊。十八省之土地财产，已为人怀中之肉；四百兆之父兄子弟，已为人注籍之奴，岂所谓“老大嫁作商人妇”者耶？呜呼！凭君莫话当年事，憔悴韶光不忍看！楚囚相对，岌岌顾影，人命危浅，朝不虑夕。国为待死之国，一国之民为待死之民。万事付之奈何，一切凭人作弄，亦何足怪！</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任公曰：我中国其果老大矣乎？是今日全地球之一大问题也。如其老大也，则是中国为过去之国，即地球上昔本有此国，而今渐澌灭，他日之命运殆将尽也。如其非老大也，则是中国为未来之国，即地球上昔未现此国，而今渐发达，他日之前程且方长也。欲断今日之中国为老大耶？为少年耶？则不可不先明“国”字之意义。夫国也者，何物也？有土地，有人民，以居于其土地之人民，而治其所居之土地之事，自制法律而自守之；有主权，有服从，人人皆主权者，人人皆服从者。夫如是，斯谓之完全成立之国。地球上之有完全成立之国也，自百年以来也。完全成立者，壮年之事也。未能完全成立而渐进于完全成立者，少年之事也。故吾得一言以断之曰：欧洲列邦在今日为壮年国，而我中国在今日为少年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8035" y="1004570"/>
            <a:ext cx="10841990" cy="229997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夫古昔之中国者，虽有国之名，而未成国之形也。或为家族之国，或为酋长之国，或为诸侯封建之国，或为一王专制之国。虽种类不一，要之，其于国家之体质也，有其一部而缺其一部。正如婴儿自胚胎以迄成童，其身体之一二官支，先行长成，此外则全体虽粗具，然未能得其用也。故唐虞以前为胚胎时代，殷周之际为乳哺时代，由孔子而来至于今为童子时代。逐渐发达，而今乃始将入成童以上少年之界焉。其长成所以若是之迟者，则历代之民贼有窒其生机者也。譬犹童年多病，转类老态，或且疑其死期之将至焉，而不知皆由未完成未成立也。非过去之谓，而未来之谓也。</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938135" y="3142615"/>
            <a:ext cx="3760470" cy="3045460"/>
          </a:xfrm>
          <a:prstGeom prst="rect">
            <a:avLst/>
          </a:prstGeom>
        </p:spPr>
      </p:pic>
      <p:sp>
        <p:nvSpPr>
          <p:cNvPr id="5" name="文本框 4"/>
          <p:cNvSpPr txBox="1"/>
          <p:nvPr/>
        </p:nvSpPr>
        <p:spPr>
          <a:xfrm>
            <a:off x="788035" y="2932430"/>
            <a:ext cx="6891655" cy="3415030"/>
          </a:xfrm>
          <a:prstGeom prst="rect">
            <a:avLst/>
          </a:prstGeom>
          <a:noFill/>
        </p:spPr>
        <p:txBody>
          <a:bodyPr wrap="square" rtlCol="0" anchor="t">
            <a:spAutoFit/>
          </a:bodyPr>
          <a:p>
            <a:pPr indent="457200" algn="just" fontAlgn="auto">
              <a:lnSpc>
                <a:spcPct val="10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且我中国畴昔，岂尝有国家哉？不过有朝廷耳！我黄帝子孙，聚族而居，立于此地球之上者既数千年，而问其国之为何名，则无有也。夫所谓唐、虞、夏、商、周、秦、汉、魏、晋、宋、齐、梁、陈、隋、唐、宋、元、明、清者，则皆朝名耳。朝也者，一家之私产也。国也者，人民之公产也。朝有朝之老少，国有国之老少。朝与国既异物，则不能以朝之老少而指为国之老少明矣。文、武、成、康，周朝之少年时代也。幽、厉、桓、赧，则其老年时代也。高、文、景、武，汉朝之少年时代也。元、平、桓、灵，则其老年时代也。自余历朝，莫不有之。凡此者谓为一朝廷之老也则可，谓为一国之老也则不可。一朝廷之老且死，犹一人之老且死也，于吾所谓中国者何与焉。然则，吾中国者，前此尚未出现于世界，而今乃始萌芽云尔。天地大矣，前途辽矣。美哉我少年中国乎！</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00165" y="1459865"/>
            <a:ext cx="5243830" cy="383095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玛志尼者，意大利三杰之魁也。以国事被罪，逃窜异邦。乃创立一会，名曰“少年意大利”。举国志士，云涌雾集以应之。卒乃光复旧物，使意大利为欧洲之一雄邦。夫意大利者，欧洲之第一老大国也。自罗马亡后，土地隶于教皇，政权归于奥国，殆所谓老而濒于死者矣。而得一玛志尼，且能举全国而少年之，况我中国之实为少年时代者耶！堂堂四百余州之国土，凛凛四百余兆之国民，岂遂无一玛志尼其人者！</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387600" y="3581400"/>
            <a:ext cx="1524000" cy="533400"/>
          </a:xfrm>
          <a:prstGeom prst="rect">
            <a:avLst/>
          </a:prstGeom>
        </p:spPr>
      </p:pic>
      <p:grpSp>
        <p:nvGrpSpPr>
          <p:cNvPr id="9" name="组合 8"/>
          <p:cNvGrpSpPr/>
          <p:nvPr/>
        </p:nvGrpSpPr>
        <p:grpSpPr>
          <a:xfrm>
            <a:off x="332105" y="1932305"/>
            <a:ext cx="5634990" cy="3166110"/>
            <a:chOff x="523" y="3043"/>
            <a:chExt cx="8874" cy="4986"/>
          </a:xfrm>
        </p:grpSpPr>
        <p:grpSp>
          <p:nvGrpSpPr>
            <p:cNvPr id="7" name="组合 6"/>
            <p:cNvGrpSpPr/>
            <p:nvPr/>
          </p:nvGrpSpPr>
          <p:grpSpPr>
            <a:xfrm>
              <a:off x="523" y="3043"/>
              <a:ext cx="8874" cy="4986"/>
              <a:chOff x="523" y="3043"/>
              <a:chExt cx="8874" cy="4986"/>
            </a:xfrm>
          </p:grpSpPr>
          <p:pic>
            <p:nvPicPr>
              <p:cNvPr id="3" name="图片 2"/>
              <p:cNvPicPr>
                <a:picLocks noChangeAspect="1"/>
              </p:cNvPicPr>
              <p:nvPr/>
            </p:nvPicPr>
            <p:blipFill>
              <a:blip r:embed="rId2"/>
              <a:stretch>
                <a:fillRect/>
              </a:stretch>
            </p:blipFill>
            <p:spPr>
              <a:xfrm>
                <a:off x="523" y="3043"/>
                <a:ext cx="8874" cy="4986"/>
              </a:xfrm>
              <a:prstGeom prst="rect">
                <a:avLst/>
              </a:prstGeom>
            </p:spPr>
          </p:pic>
          <p:pic>
            <p:nvPicPr>
              <p:cNvPr id="5" name="图片 4"/>
              <p:cNvPicPr>
                <a:picLocks noChangeAspect="1"/>
              </p:cNvPicPr>
              <p:nvPr/>
            </p:nvPicPr>
            <p:blipFill>
              <a:blip r:embed="rId1"/>
              <a:stretch>
                <a:fillRect/>
              </a:stretch>
            </p:blipFill>
            <p:spPr>
              <a:xfrm>
                <a:off x="3760" y="5840"/>
                <a:ext cx="2400" cy="840"/>
              </a:xfrm>
              <a:prstGeom prst="rect">
                <a:avLst/>
              </a:prstGeom>
            </p:spPr>
          </p:pic>
        </p:grpSp>
        <p:pic>
          <p:nvPicPr>
            <p:cNvPr id="8" name="图片 7"/>
            <p:cNvPicPr>
              <a:picLocks noChangeAspect="1"/>
            </p:cNvPicPr>
            <p:nvPr/>
          </p:nvPicPr>
          <p:blipFill>
            <a:blip r:embed="rId3"/>
            <a:stretch>
              <a:fillRect/>
            </a:stretch>
          </p:blipFill>
          <p:spPr>
            <a:xfrm>
              <a:off x="7840" y="5400"/>
              <a:ext cx="1125" cy="5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579120" y="839470"/>
            <a:ext cx="11033760" cy="5735320"/>
          </a:xfrm>
          <a:prstGeom prst="rect">
            <a:avLst/>
          </a:prstGeom>
          <a:noFill/>
        </p:spPr>
        <p:txBody>
          <a:bodyPr wrap="square" rtlCol="0" anchor="t">
            <a:sp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龚自珍氏之集有诗一章，题曰《能令公少年行》。吾尝爱读之，而有味乎其用意之所存。我国民而自谓其国之老大也，斯果老大矣；我国民而自知其国之少年也，斯乃少年矣。西谚有之曰：“有三岁之翁，有百岁之童。”然则，国之老少，又无定形，而实随国民之心力以为消长者也。吾见乎玛志尼之能令国少年也，吾又见乎我国之官吏士民能令国老大也。吾为此惧！夫以如此壮丽浓郁翩翩绝世之少年中国，而使欧西日本人谓我为老大者，何也？则以握国权者皆老朽之人也。非哦几十年八股，非写几十年白折，非当几十年差，非捱几十年俸，非递几十年手本，非唱几十年喏，非磕几十年头，非请几十年安，则必不能得一官、进一职。其内任卿贰以上，外任监司以上者，百人之中，其五官不备者，殆九十六七人也。非眼盲则耳聋，非手颤则足跛，否则半身不遂也。彼其一身饮食步履视听言语，尚且不能自了，须三四人左右扶之捉之，乃能度日，于此而乃欲责之以国事，是何异立无数木偶而使治天下也！且彼辈者，自其少壮之时既已不知亚细亚、欧罗巴为何处地方，汉祖唐宗是那朝皇帝，犹嫌其顽钝腐败之未臻其极，又必搓磨之，陶冶之，待其脑髓已涸，血管已塞，气息奄奄，与鬼为邻之时，然后将我二万里山河，四万万人命，一举而界于其手。呜呼！老大帝国，诚哉其老大也！而彼辈者，积其数十年之八股、白折、当差、捱俸、手本、唱喏、磕头、请安，千辛万苦，千苦万辛，乃始得此红顶花翎之服色，中堂大人之名号，乃出其全副精神，竭其毕生力量，以保持之。如彼乞儿拾金一锭，虽轰雷盘旋其顶上，而两手犹紧抱其荷包，他事非所顾也，非所知也，非所闻也。于此而告之以亡国也，瓜分也，彼乌从而听之，乌从而信之！即使果亡矣，果分矣，而吾今年七十矣，八十矣，但求其一两年内，洋人不来，强盗不起，我已快活过了一世矣！若不得已，则割三头两省之土地奉申贺敬，以换我几个衙门；卖三几百万之人民作仆为奴，以赎我一条老命，有何不可？有何难办？呜呼！今之所谓老后、老臣、老将、老吏者，其修身齐家治国平天下之手段，皆具于是矣。西风一夜催人老，凋尽朱颜白尽头。使走无常当医生，携催命符以祝寿，嗟乎痛哉！以此为国，是安得不老且死，且吾恐其未及岁而殇也。</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478155"/>
          </a:xfrm>
          <a:prstGeom prst="rect">
            <a:avLst/>
          </a:prstGeom>
          <a:noFill/>
        </p:spPr>
        <p:txBody>
          <a:bodyPr wrap="square" rtlCol="0">
            <a:spAutoFit/>
          </a:bodyPr>
          <a:p>
            <a:pPr>
              <a:lnSpc>
                <a:spcPct val="90000"/>
              </a:lnSpc>
            </a:pPr>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flipH="1">
            <a:off x="0" y="3265170"/>
            <a:ext cx="3602990" cy="3602990"/>
          </a:xfrm>
          <a:prstGeom prst="rect">
            <a:avLst/>
          </a:prstGeom>
        </p:spPr>
      </p:pic>
      <p:sp>
        <p:nvSpPr>
          <p:cNvPr id="5" name="矩形 4"/>
          <p:cNvSpPr/>
          <p:nvPr/>
        </p:nvSpPr>
        <p:spPr>
          <a:xfrm>
            <a:off x="1305957" y="1393190"/>
            <a:ext cx="543798" cy="18859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306195" y="1434465"/>
            <a:ext cx="543560" cy="1894205"/>
          </a:xfrm>
          <a:prstGeom prst="rect">
            <a:avLst/>
          </a:prstGeom>
          <a:noFill/>
        </p:spPr>
        <p:txBody>
          <a:bodyPr vert="eaVert" wrap="square" rtlCol="0">
            <a:noAutofit/>
          </a:bodyPr>
          <a:lstStyle/>
          <a:p>
            <a:pPr>
              <a:lnSpc>
                <a:spcPct val="100000"/>
              </a:lnSpc>
            </a:pPr>
            <a:r>
              <a:rPr kumimoji="1" lang="zh-CN" altLang="en-US" sz="2400">
                <a:solidFill>
                  <a:schemeClr val="bg1"/>
                </a:solidFill>
                <a:latin typeface="字魂36号-正文宋楷" panose="02000000000000000000" pitchFamily="2" charset="-122"/>
                <a:ea typeface="字魂36号-正文宋楷" panose="02000000000000000000" pitchFamily="2" charset="-122"/>
              </a:rPr>
              <a:t>学</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海</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导</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航</a:t>
            </a:r>
            <a:endParaRPr kumimoji="1" lang="zh-CN" altLang="en-US" sz="2400">
              <a:solidFill>
                <a:schemeClr val="bg1"/>
              </a:solidFill>
              <a:latin typeface="字魂36号-正文宋楷" panose="02000000000000000000" pitchFamily="2" charset="-122"/>
              <a:ea typeface="字魂36号-正文宋楷" panose="02000000000000000000" pitchFamily="2" charset="-122"/>
            </a:endParaRPr>
          </a:p>
        </p:txBody>
      </p:sp>
      <p:sp>
        <p:nvSpPr>
          <p:cNvPr id="3" name="矩形 2"/>
          <p:cNvSpPr/>
          <p:nvPr/>
        </p:nvSpPr>
        <p:spPr>
          <a:xfrm>
            <a:off x="2839720" y="1085215"/>
            <a:ext cx="8174355" cy="3044190"/>
          </a:xfrm>
          <a:prstGeom prst="rect">
            <a:avLst/>
          </a:prstGeom>
        </p:spPr>
        <p:txBody>
          <a:bodyPr wrap="square">
            <a:noAutofit/>
          </a:bodyPr>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不仅是在中国文学史上，在中国当代文坛，散文也同样以其轻盈、高雅、灵便的特有形象，活跃在社会生活的各个领域，忠实地陪伴着、服务着无数的读者，成为人们工作和生活中最具实用价值的须臾难离的文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21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散文深深地扎根于民族文化的土壤，全面地融入了我们的生活。</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3318510" y="4129405"/>
            <a:ext cx="8121650" cy="2201545"/>
          </a:xfrm>
          <a:prstGeom prst="rect">
            <a:avLst/>
          </a:prstGeom>
        </p:spPr>
        <p:txBody>
          <a:bodyPr wrap="square">
            <a:noAutofit/>
          </a:bodyPr>
          <a:p>
            <a:pPr>
              <a:lnSpc>
                <a:spcPct val="120000"/>
              </a:lnSpc>
            </a:pPr>
            <a:r>
              <a:rPr lang="en-US" altLang="zh-CN">
                <a:solidFill>
                  <a:srgbClr val="231F20"/>
                </a:solidFill>
                <a:latin typeface="楷体" panose="02010609060101010101" charset="-122"/>
                <a:ea typeface="楷体" panose="02010609060101010101" charset="-122"/>
                <a:cs typeface="楷体" panose="02010609060101010101" charset="-122"/>
              </a:rPr>
              <a:t>    </a:t>
            </a:r>
            <a:r>
              <a:rPr lang="zh-CN" altLang="en-US">
                <a:solidFill>
                  <a:srgbClr val="231F20"/>
                </a:solidFill>
                <a:latin typeface="楷体" panose="02010609060101010101" charset="-122"/>
                <a:ea typeface="楷体" panose="02010609060101010101" charset="-122"/>
                <a:cs typeface="楷体" panose="02010609060101010101" charset="-122"/>
              </a:rPr>
              <a:t>诗和散文，同为表情达意的两大文体，但诗凭借想象，较具感情的价值，散文依据常识，较具使用的功能。诗为专任，心无旁骛，散文乃兼差。诗像情人，散文是妻子。散文乃走路，诗乃跳舞；散文乃对话，诗乃独白；散文乃喝水，诗乃饮酒；散文乃门，诗乃窗。</a:t>
            </a:r>
            <a:endParaRPr lang="zh-CN" altLang="en-US">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endParaRPr lang="zh-CN" altLang="en-US">
              <a:solidFill>
                <a:srgbClr val="231F20"/>
              </a:solidFill>
              <a:latin typeface="楷体" panose="02010609060101010101" charset="-122"/>
              <a:ea typeface="楷体" panose="02010609060101010101" charset="-122"/>
              <a:cs typeface="楷体" panose="02010609060101010101" charset="-122"/>
            </a:endParaRPr>
          </a:p>
          <a:p>
            <a:pPr algn="r">
              <a:lnSpc>
                <a:spcPct val="120000"/>
              </a:lnSpc>
            </a:pPr>
            <a:r>
              <a:rPr lang="zh-CN" altLang="en-US">
                <a:solidFill>
                  <a:srgbClr val="231F20"/>
                </a:solidFill>
                <a:latin typeface="楷体" panose="02010609060101010101" charset="-122"/>
                <a:ea typeface="楷体" panose="02010609060101010101" charset="-122"/>
                <a:cs typeface="楷体" panose="02010609060101010101" charset="-122"/>
              </a:rPr>
              <a:t>——（现代）余光中《缪斯的左右手》</a:t>
            </a:r>
            <a:endParaRPr lang="zh-CN" altLang="en-US">
              <a:solidFill>
                <a:srgbClr val="231F20"/>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第四单元　</a:t>
            </a:r>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rPr>
              <a:t>发之于心，随之于笔</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2035" y="1317625"/>
            <a:ext cx="10154285" cy="476758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任公曰：造成今日之老大中国者，则中国老朽之冤业也。制出将来之少年中国者，则中国少年之责任也。彼老朽者何足道，彼与此世界作别之日不远矣，而我少年乃新来而与世界为缘。如僦屋者然，彼明日将迁居他方，而我今日始入此室处。将迁居者，不爱护其窗栊，不洁治其庭庑，俗人恒情，亦何足怪！若我少年者，前程浩浩，后顾茫茫。中国而为牛为马为奴为隶，则烹脔鞭棰之惨酷，惟我少年当之。中国如称霸宇内，主盟地球，则指挥顾盼之尊荣，惟我少年享之。于彼气息奄奄与鬼为邻者何与焉？彼而漠然置之，犹可言也。我而漠然置之，不可言也。使举国之少年而果为少年也，则吾中国为未来之国，其进步未可量也。使举国之少年而亦为老大也，则吾中国为过去之国，其澌亡可翘足而待也。故今日之责任，不在他人，而全在我少年。少年智则国智，少年富则国富；少年强则国强，少年独立则国独立；少年自由则国自由；少年进步则国进步；少年胜于欧洲，则国胜于欧洲；少年雄于地球，则国雄于地球。红日初升，其道大光。河出伏流，一泻汪洋。潜龙腾渊，鳞爪飞扬。乳虎啸谷，百兽震惶。鹰隼试翼，风尘翕张。奇花初胎， 皇皇。干将发硎，有作其芒。天戴其苍，地履其黄。纵有千古，横有八荒。前途似海，来日方长。美哉我少年中国，与天不老！壮哉我中国少年，与国无疆！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5185" y="1805940"/>
            <a:ext cx="4574540" cy="2679700"/>
          </a:xfrm>
          <a:prstGeom prst="rect">
            <a:avLst/>
          </a:prstGeom>
          <a:noFill/>
        </p:spPr>
        <p:txBody>
          <a:bodyPr wrap="square" rtlCol="0" anchor="t">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“三十功名尘与土，八千里路云和月。莫等闲，白了少年头，空悲切。”此岳武穆《满江红》词句也，作者自六岁时即口受记忆，至今喜诵之不衰。自今以往，弃“哀时客”之名，更自名曰“少年中国之少年”。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911850" y="1639570"/>
            <a:ext cx="5762625" cy="3238500"/>
          </a:xfrm>
          <a:prstGeom prst="rect">
            <a:avLst/>
          </a:prstGeom>
        </p:spPr>
      </p:pic>
      <p:sp>
        <p:nvSpPr>
          <p:cNvPr id="4" name="文本框 3"/>
          <p:cNvSpPr txBox="1"/>
          <p:nvPr/>
        </p:nvSpPr>
        <p:spPr>
          <a:xfrm>
            <a:off x="6344920" y="5244148"/>
            <a:ext cx="5080000" cy="337185"/>
          </a:xfrm>
          <a:prstGeom prst="rect">
            <a:avLst/>
          </a:prstGeom>
        </p:spPr>
        <p:txBody>
          <a:bodyPr>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4</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3  </a:t>
            </a:r>
            <a:r>
              <a:rPr lang="zh-CN" altLang="en-US" sz="1600" b="1">
                <a:solidFill>
                  <a:schemeClr val="accent2">
                    <a:lumMod val="50000"/>
                  </a:schemeClr>
                </a:solidFill>
                <a:latin typeface="方正黑体简体" panose="03000509000000000000" charset="-122"/>
                <a:ea typeface="方正黑体简体" panose="03000509000000000000" charset="-122"/>
              </a:rPr>
              <a:t>少年强则国强</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926465" y="4377055"/>
            <a:ext cx="10627995" cy="216090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戊戌变法失败后，与康有为一起流亡日本，政治思想上逐渐走向保守，但是他是近代文学革命运动的理论倡导者。逃亡日本后，梁启超在《饮冰室合集》《夏威夷游记》中继续推广“诗界革命”，批判了以往那种诗中运用新名词以表新意的做法。在海外推动君主立宪。辛亥革命之后一度入袁世凯政府，担任司法总长；之后对袁世凯称帝、张勋复辟等严词抨击，并加入段祺瑞政府。他倡导新文化运动，支持五四运动。其著作合编为《饮冰室合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1929 年 1 月 19 日，梁启超在北京协和医院溘然长逝，终年 56 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989965" y="963930"/>
            <a:ext cx="3048000" cy="3200400"/>
          </a:xfrm>
          <a:prstGeom prst="rect">
            <a:avLst/>
          </a:prstGeom>
        </p:spPr>
      </p:pic>
      <p:sp>
        <p:nvSpPr>
          <p:cNvPr id="5" name="文本框 4"/>
          <p:cNvSpPr txBox="1"/>
          <p:nvPr/>
        </p:nvSpPr>
        <p:spPr>
          <a:xfrm>
            <a:off x="4471670" y="858520"/>
            <a:ext cx="6952615" cy="351853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梁启超（1873—1929 年），字卓如，号任公，又号饮冰室主人、饮冰子、哀时客、中国之新民、自由斋主人。广东省广州府新会县（今广东省江门市）人。清朝光绪年间举人，中国近代思想家、政治家、教育家、史学家、文学家，戊戌变法（百日维新）领袖之一，中国近代维新派、新法家代表人物。幼年时从师学习，八岁学为文，九岁能缀千言，17 岁中举。后从师于康有为，成为资产阶级改良派的宣传家。维新变法前，与康有为一起联合各省举人发动“公车上书”运动，此后先后领导北京和上海的强学会，又与黄遵宪一起办《时务报》，任长沙时务学堂的主讲，并著《变法通议》为变法做宣传。</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640715" y="911225"/>
            <a:ext cx="11080115" cy="559435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【白话译文】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日本人称呼我们中国，一称作古老的大国，再称还是古老的大国。这个称呼，大概是承袭照译了欧洲西方人的话。真是实在可叹啊！我们中国果真是古老的大国吗？梁任公说：不！这是什么话！这算什么话！在我心中有一个少年中国存在。</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要想说国家的老与少，请让我先来说一说人的老与少。老年人常常喜欢回忆过去，少年人则常常喜欢考虑将来。因回忆过去而产生留恋之心；因考虑将来而产生希望之心。因留恋而保守；因希望而进取。由于保守，因此永远陈旧；由于进取，因此日日更新。由于回忆过去，所有的事情都是他已经经历的，因此只知道照惯例办事；由于思考未来，各种事情都是他所未经历的，因此常常敢于破格。老年人常常多忧虑，少年人常常喜欢行乐。因为多忧愁，所以易灰心；因为要行乐，所以产生旺盛的生气。因为灰心，所以怯懦；因为气盛，所以豪壮。因为怯懦，所以只能苟且；因为豪壮，所以敢于冒险。因为苟且因循，所以必定使社会走向死亡；因为敢于冒险，所以能够创造世界。老年人常常厌事，少年人常常喜欢任事。因为厌于事，所以常常觉得天下一切事情都无可作为；因为好任事，所以常常觉得天下一切事情都无不可为。老年人如夕阳残照，少年人如朝旭初阳。老年人如瘦瘠的老牛，少年人如初生的虎犊。老年人如坐僧，少年人如飞侠。老年人如释义的字典，少年人如活泼的戏文。老年人如抽了鸦片洋烟，少年人如喝了白兰地烈酒。老年人如告别行星向黑暗坠落的陨石，少年人如海洋中不断增生的珊瑚岛。老年人如埃及沙漠中矗立的金字塔，少年人如西伯利亚不断延伸的大铁路。老年人如秋后的柳树，少年人如春前的青草。老年人如死海已聚水成大泽，少年人如长江涓涓初发源。这些是老年人与少年人性格不同的大致情况。梁任公说：人固然有这种不同，国家也应当如此。</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697230" y="1001395"/>
            <a:ext cx="10797540" cy="512572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梁任公说：令人悲伤的老大啊！浔阳江头琵琶女，正当明月萦绕着空船，枫树叶在秋风中瑟瑟作响，衾被冷得像铁，在似梦非梦的朦胧之时，回想当年在长安繁华的红尘中对春花赏秋月的美好意趣。清冷的长安太极宫、兴庆宫内，满头白发的宫娥，在结花如穗的灯下，三三五五相对而坐，谈论开元、天宝年间的往事，谱当年盛行宫内的《霓裳羽衣曲》。在长安东门外种瓜的召平，对着身边的妻子，戏逗自己的孩子，回忆禁卫森严的侯门之内歌舞杂沓、明珠撒地的盛况。拿破仑被流放到厄尔巴岛，阿拉比被幽禁在斯里兰卡，与三两个看守的狱吏，或者前来拜访的好事的人，谈当年佩着短刀独自骑马驰骋中原，席卷欧洲大地，浴血奋战在海港、大楼，一声怒喝，令万国震惊恐惧的丰功伟业，起初高兴得拍桌子，继而拍大腿感叹，最后持镜自照。真可叹啊，满脸皱纹、牙齿落尽，白发正堪一把，已颓然衰老了！像这些人，除了忧郁以外没有别的思绪，除了悲惨以外没有其他天地，除了萎靡不振以外没有其他精神寄托，除了叹息以外没有别的声息，除了等死以外没有其他事情。美人和英雄豪杰尚且如此，何况平平常常、碌碌无为之辈呢？生平的亲戚朋友，都已入于坟墓；日常起居饮食，依赖于别人。今日得过且过，匆匆哪知他日如何？今年得过且过，哪里有闲暇去考虑明年？普天之下令人灰心丧气的事，没有更甚于老大的了。对于这样的人，而要希望他有上天揽云的手段，扭转乾坤的本领，挟山跨海的意志气概，能还是不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3085" y="1202055"/>
            <a:ext cx="6337300" cy="5266055"/>
          </a:xfrm>
          <a:prstGeom prst="rect">
            <a:avLst/>
          </a:prstGeom>
          <a:noFill/>
        </p:spPr>
        <p:txBody>
          <a:bodyPr wrap="square" rtlCol="0" anchor="t">
            <a:sp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真是可悲啊，我们中国果真已经是老大帝国了吗？站在今天以纵览往昔，尧、舜和夏商周三代，是何等美好的政治；秦始皇汉武帝，是何等的英雄豪杰；汉代唐代以来的文学，是何等的兴隆繁盛；康熙、乾隆年间的武功，是何等的盛大显赫。历史家所铺叙记载的，文学家所尽情讴歌的，哪一样不是我们国民少年时代的良辰美景、赏心乐事的陈迹呢！而今颓然衰老了！昨天割去五座城，明天又割去十座城，处处穷得鼠雀不见踪影，夜夜扰得鸡犬不得安宁。全国的土地财产，已成为别人怀中的肥肉；四万万父兄同胞，已成注名于他人户册上的奴隶，这难道不就像“老大嫁作商人妇”的人一样吗？可悲啊！请君莫说当年事，衰老憔悴的光阴不忍目睹！像束手待毙的楚囚相对，孤单地自顾垂危的身影，性命险危，可谓朝不保夕。国家成为等死的国家，国民成为等死的国民。万事已到了无可奈何的地步，一切都听凭他人作弄，也没有什么值得奇怪的！</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pic>
        <p:nvPicPr>
          <p:cNvPr id="4" name="图片 3"/>
          <p:cNvPicPr>
            <a:picLocks noChangeAspect="1"/>
          </p:cNvPicPr>
          <p:nvPr/>
        </p:nvPicPr>
        <p:blipFill>
          <a:blip r:embed="rId2"/>
          <a:stretch>
            <a:fillRect/>
          </a:stretch>
        </p:blipFill>
        <p:spPr>
          <a:xfrm>
            <a:off x="7150735" y="1481455"/>
            <a:ext cx="4540885" cy="3895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44770" y="1113790"/>
            <a:ext cx="6096000" cy="5188585"/>
          </a:xfrm>
          <a:prstGeom prst="rect">
            <a:avLst/>
          </a:prstGeom>
          <a:noFill/>
        </p:spPr>
        <p:txBody>
          <a:bodyPr wrap="square" rtlCol="0" anchor="t">
            <a:sp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梁任公说：我们中国果真是老大帝国吗？这是今天地球上的一大问题。如果是老大帝国，那么中国就是过去的国家，即地球上原来就有这个国家，而今渐渐消灭了，以后的命运大概也差不多快完结了。如果不是老大帝国，那么中国就是未来的国家，即地球上过去从未出现这个国家，而今渐渐发达起来，以后的前程正来日方长。要想判断今日的中国是老大？还是少年？则不可不先弄清“国”字的涵义。所谓国家，到底是什么呢？那是有土地、有人民、以居住生息在这片土地上的人民，治理他们这块土地上的事情，自己制定法律而自己遵守它；有主权，有服从，人人是有主权的人，人人又是遵守法律的人。如果做到这样，这就可以称为名副其实的国家。地球上开始有名副其实的国家，只是近百年以来的事。完全名副其实的，是壮年的事情。未能完全合格而渐渐演进成名副其实的，是少年的事情。所以我可以用一句话判断他们说：欧洲列国今天是壮年国，而我们中国今天是少年国。</a:t>
            </a:r>
            <a:endParaRPr lang="zh-CN" altLang="en-US"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8190" y="1339850"/>
            <a:ext cx="3769360" cy="523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42315" y="858520"/>
            <a:ext cx="10480040" cy="556387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大凡古代中国，虽然有国家的名义，然而并未具备国家的形式。或是作为家族的国家，或是作为酋长的国家，或是作为封建诸侯的国家，或是作为一王专制的国家。虽种类不一样，总而言之，他们对于国家应具备的体制来说，都是有其中一部分而缺少另一部分。正如人从胚胎发育到儿童，其身体上一两种肢体器官，先开始发育形成，此外的部分虽已基本具备，但尚未能得到它的用处。所以唐虞尧舜以前是我国的胚胎时代，殷周时期是我国的乳哺时代，从孔子而来直至现在是儿童时代。逐渐发达，至今才开始将进入儿童以上的少年时代。他的发育成长之所以如此迟缓的原因，是历代的民贼阻碍遏止他生机的结果。犹如童年多病，反而像衰老的样子，有的甚至怀疑他死期就要到了，而不知道他全是因为没有完全成长的缘故。这不是针对过去说的，而是放眼未来说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况且我们中国的过去，哪里曾出现过所谓的国家呢？不过仅仅有过朝廷罢了！我黄帝子孙，聚族而居，自立于这个地球上既有数千年，然而问一问这个国家叫什么名称，则竟没有名称。前所谓唐、虞、夏、商、周、秦、汉、魏、晋、宋、齐、梁、陈、隋、唐、宋、元、明、清的，都是朝廷的名称罢了。所谓朝廷，乃是一家的私有财产。所谓国家，乃是人民公有的财产。朝代有朝代的老与少，国家也有国家的老与少。朝廷与国家既是不同的事物，那么不能以朝廷的老少指代国家老少的道理就很明白了。文王、武王、成王、康王时代，是周朝的少年时代。至幽王、厉王、桓王、赧王时代，就是周朝的老年时代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3415" y="946785"/>
            <a:ext cx="6872605" cy="581469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高祖、文帝、景帝、武帝时代，是汉朝的少年时代。至元帝、平帝、桓帝、灵帝时代，就是汉朝的老年时代了。自汉以后各代，没有一个朝代不具有少年时代和老年时代的。凡此种种称为一个朝廷老化是可以的，称为一个国家老化就不可以。一个朝廷衰老将死，犹如一个人衰老将死一样，与我所说的中国有什么相干呢。那么，我们中国，只不过以前尚未出现在世界上，而今才刚刚开始萌芽罢了。天地是多么广大啊，前途是多么辽阔啊，多么美啊我的少年中国！</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玛志尼，是意大利三杰中的魁首。因为国家的事被判罪，逃窜到其他国家。于是创立一个会，叫做“少年意大利”。全国有志之士，像云涌雾集一般响应他。最后终于统一复兴旧邦，使意大利成为欧洲一大强国。意大利，乃是欧洲的第一老大帝国。自从罗马帝国灭亡后，全国土地隶属于教皇，政权却归之于奥地利，这大概是所谓衰老而濒临于死期的国家了。但产生一个玛志尼，就能使全国变成少年意大利，何况我们中国确实处在少年时代呢！堂堂四百多个州的国土，凛凛然有四亿国民，难道就不能产生一个像玛志尼这样的人物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pic>
        <p:nvPicPr>
          <p:cNvPr id="3" name="图片 2"/>
          <p:cNvPicPr>
            <a:picLocks noChangeAspect="1"/>
          </p:cNvPicPr>
          <p:nvPr/>
        </p:nvPicPr>
        <p:blipFill>
          <a:blip r:embed="rId2"/>
          <a:stretch>
            <a:fillRect/>
          </a:stretch>
        </p:blipFill>
        <p:spPr>
          <a:xfrm>
            <a:off x="8011795" y="1229360"/>
            <a:ext cx="3728720" cy="5061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570230" y="1061720"/>
            <a:ext cx="11052175" cy="5107940"/>
          </a:xfrm>
          <a:prstGeom prst="rect">
            <a:avLst/>
          </a:prstGeom>
          <a:noFill/>
        </p:spPr>
        <p:txBody>
          <a:bodyPr wrap="square" rtlCol="0" anchor="t">
            <a:spAutoFit/>
          </a:bodyPr>
          <a:p>
            <a:pPr indent="431800" algn="just" fontAlgn="auto">
              <a:lnSpc>
                <a:spcPct val="12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龚自珍诗集中有一首诗，题目叫《能令公少年行》。我曾经十分爱读它，喜欢体味它用意的所在。我们国民自己说自己的国家是老大的话，那便果真成老大了；我们国民自己了解自己的国家是少年，那便真是少年了。西方有句民间谚语说：“有三岁的老翁，有百岁的儿童。”那么，国家的老与少，也无确定的形态，其实是随着国民人心的力量变化而增减的。我既看到玛志尼能使他的国家变成少年国，我又目睹我国的官吏士民能使国家变成老大帝国。我为这一点感到恐惧！像这样壮丽浓郁、风度优美举世无双的少年中国，竟让欧洲和日本人称我们为老大帝国，这是为什么呢？这是因为掌握国家大权的都是老朽之人。非得吟诵几十年八股文，非得写几十年的考卷，非得当几十年的差使，非得熬几十年的俸给，非得递几十年的名帖，非得唱几十年的喏，非得磕几十年的头，非得请几十年的安，否则必定不能得到一官，提升一职。那些在朝中任正副部长以上，外出担任监司以上官职的，一百人当中，其中五官不全的，大概有九十六七人。不是眼瞎就是耳聋，不是手打颤就是脚瘸跛，再不就是半身风瘫。他自己自身的饮食走路、看东西、听声音、说话，尚且不能自己处理，必须由三四个人在左右扶着他挟着他，才能过日子，像这样而要叫他担负起国家大事，这与竖起无数木偶而让他们治理天下有什么两样呢！况且那些家伙，自从他少年壮年的时候就本已不知道亚细亚、欧罗巴是什么地方，汉高祖唐太宗是哪一朝皇帝，还嫌他愚笨僵化腐败没有到达极点，又必定要去搓磨他，陶冶他，等他脑髓已经干涸，血管已经堵塞，气息奄奄，与死鬼作邻居之时，然后将我二万里山河，四亿人民的性命，一举而交付在他手中。真可悲啊！老大帝国，确实是老大啊！而他们那些人，积聚了自己几十年的八股、白折、当差、捱俸、手本、唱喏、磕头、请安，千辛万苦，千苦万辛，才刚刚得到这个红顶花翎的官服，中堂大人的名号，于是使出他全副的精神，用尽他毕生的力量，以保持它。</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2843121" y="2717274"/>
            <a:ext cx="6278880" cy="1014730"/>
          </a:xfrm>
          <a:prstGeom prst="rect">
            <a:avLst/>
          </a:prstGeom>
          <a:noFill/>
        </p:spPr>
        <p:txBody>
          <a:bodyPr wrap="none" rtlCol="0">
            <a:spAutoFit/>
          </a:bodyPr>
          <a:lstStyle/>
          <a:p>
            <a:pPr algn="l"/>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模块一　散文概述</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8215" y="921385"/>
            <a:ext cx="10587990" cy="520446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就像那乞丐拾到金子一锭，虽然轰隆隆的响雷盘旋在他的头顶上，但双手仍紧抱着他装钱的囊袋，其他的事情就不是他想顾及，不是他想知道，不是他想听到的了。在这个时候你告诉他要亡国了，要瓜分了，他怎么会跟从你听这些消息，怎么会跟从你相信这些消息！即使果真亡了，果真被瓜分了，而我今年已七十岁了，八十岁了，但只求这一两年之内，洋人不来，强盗不起，我已快活地过了一世了！如果不得已，就割让两三个省的土地双手献上以示恭贺敬礼，以换取我几个衙门；卖几百万人民作为仆人奴隶，以赎取我一条老命，有什么不可？有什么难办？真是可悲啊！今天所谓的老后、老臣、老将、老吏，他们修身齐家治国平天下的手段，全都在这里了。西风一夜催人老，凋尽朱颜白尽头。让走无常来当医生，携着催命符以祝寿，唉，令人悲痛啊！以用这样的办法来统治国家，这哪能不老而将死呢，甚至我怕他未到年岁就夭折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梁任公说：造成今天衰老腐朽中国的，是中国衰老腐朽人的罪孽。创建未来的少年中国的，是中国少年一代的责任。那些衰老腐朽的人有什么可说的，他们与这个世界告别的日子不远了，而我们少年才是新来并将与世界结缘。如租赁房屋的人一样，他们明天就将迁到别的地方去住，而我们今天才搬进这间屋子居住。将要迁居别处的人，不爱护这间屋子的窗户，不清扫治理这间房舍的庭院走廊，这是俗人常情，又有什么值得奇怪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22630" y="934085"/>
            <a:ext cx="10746740" cy="5605780"/>
          </a:xfrm>
          <a:prstGeom prst="rect">
            <a:avLst/>
          </a:prstGeom>
          <a:noFill/>
        </p:spPr>
        <p:txBody>
          <a:bodyPr wrap="square" rtlCol="0" anchor="t">
            <a:spAutoFit/>
          </a:bodyPr>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至于像我们少年人，前程浩浩远大，回顾辽阔深远。中国如果成为牛马奴隶，那么烹烧、宰割、鞭打的残酷遭遇，只有我们少年承受。中国如果称霸世界，主宰地球，那么发号施令左顾右盼的尊贵光荣，也只有我们少年享受。这对于那些气息奄奄将与死鬼做邻居的老朽有什么关系？他们如果漠然对待这一问题，还可以说得过去。我们如果漠然地对待这一问题，就说不过去了。假如使全国的少年果真成为充满朝气的少年，那么我们中国作为未来的国家，它的进步是不可限量的。假如全国的少年也变成衰老腐朽的人，那么我们中国就会成为从前那样的国家，它的灭亡不久就要到来。所以说今天的责任，不在别人身上，全在我们少年身上。少年聪明我国家就聪明，少年富裕我国家就富裕；少年强大我国家就强大，少年独立我国家就独立；少年自由我国家就自由；少年进步我国家就进步；少年胜过欧洲，我国家就胜过欧洲；少年称雄于世界，我国家就称雄于世界。红日刚刚升起，道路充满霞光。黄河从地下冒出来，汹涌奔泻浩浩荡荡。潜龙从深渊中腾跃而起，它的鳞爪舞动飞扬。小老虎在山谷吼叫，所有的野兽都害怕惊慌。雄鹰隼鸟振翅欲飞，风和尘土高卷飞扬。奇花刚开始孕起蓓蕾，灿烂明丽茂盛茁壮。干将剑新磨，闪射出光芒。头顶着苍天，脚踏着大地。从纵的时间看有悠久的历史，从横的空间看有辽阔的疆域。前途像海一般宽广，未来的日子无限远长。美丽啊我的少年中国，将与天地共存不老！雄壮啊我的中国少年，将与祖国万寿无疆！</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31800" algn="just" fontAlgn="auto">
              <a:lnSpc>
                <a:spcPct val="13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三十功名尘与土，八千里路云和月，莫等闲，白了少年头，空悲切。”这是岳武穆《满江红》的词句，我从六岁时就被人用口头教授而记忆，直到现在还喜欢朗诵这几句诗而没有断绝，从今以后，抛弃“哀时客”的名字，改自己的名字叫“少年中国的少年”。</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0395" y="934085"/>
            <a:ext cx="7143750" cy="535813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《少年中国说》写于 1900 年，正在戊戌变法后，作者梁启超流亡日本之时。当时帝国主义制造舆论，污蔑中国是“老大帝国”。为了驳斥帝国主义分子的无耻谰言，唤起人民的爱国热情，激起民族的自尊心和自信心，梁启超适时地写出这篇《少年中国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是梁启超的代表作之一，是当时发表在《清议报》上的一篇著名文章。此文影响颇大，是一篇篇幅较长的政论文，作者站在资产阶级改良派的立场上，在文中将封建古老的中国与他心目中的少年中国作了鲜明的对比，极力赞扬少年勇于改革的精神，鼓励人们肩负起建设少年中国的重任，表达了要求祖国繁荣富强的愿望和积极进取的精神。被公认为梁启超著作中思想意义最积极，情感色彩最激烈的篇章，作者本人也把它视为自己“开文章之新体，激民所之暗潮”的代表作。</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265795" y="1443355"/>
            <a:ext cx="3268980" cy="4339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74490" y="1117600"/>
            <a:ext cx="7327265" cy="547814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开篇以驳斥西方列强和日本帝国对“我中国”的侮辱性的称呼“老大帝国”入笔，引出梁启超远大而美好的政治理想——“少年中国”。作家以开阔的视野、博大的心胸，抚今追昔，在历数唐虞郅治、秦汉雄杰、汉唐隆盛、康乾武功的基础上，笔锋顿挫，一转而至感慨万千：畴昔已随岁月流转为陈迹，“而今颓然老矣”；风雨飘摇、山河破碎、人命危浅、朝不虑夕，国为待死之国，民为待死之民。字里行间充满着痛心疾首的深沉焦虑与忧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随后，作家以政治家的远见卓识指出造成国势衰微的根源——“中国老朽”，亦即制度的因袭、官员的守旧。进而，作家指出创造少年中国的力量在于“中国少年”——富有创新精神和爱国志向的一代民族新人。与此同时，形象化的表现手法揭示了中国老朽与中国少年对于民族和时代的迥乎不同的责任心。在鲜明、冷峻的对照中，作家提出了“今日之责任，不在他人，而全在我少年”的政治主张。在此基础上，梁启超以激昂饱满的诗人般的笔触描绘了一幅中国少年奋发有为而少年中国豪迈崛起的振奋民志、激动人心的画面：美哉我中国，与天不老；壮哉我中国少年，与国无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descr="637"/>
          <p:cNvPicPr>
            <a:picLocks noChangeAspect="1"/>
          </p:cNvPicPr>
          <p:nvPr/>
        </p:nvPicPr>
        <p:blipFill>
          <a:blip r:embed="rId1"/>
          <a:stretch>
            <a:fillRect/>
          </a:stretch>
        </p:blipFill>
        <p:spPr>
          <a:xfrm>
            <a:off x="656590" y="1362710"/>
            <a:ext cx="3361055" cy="498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3080" y="1169035"/>
            <a:ext cx="7051675" cy="515048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思想上来说，《少年中国说》具有强烈的抒情性。一方面，文章极具批判的力度，对中国这个“老大帝国”逐层进行解剖，并对那些手握国柄而又老朽不堪的人的心理状态作了无情的批判。另一方面，作者反复描述的“少年中国”则又寄托了作者渴望祖国繁荣昌盛的爱国思想和积极乐观的民族自信心，同样具有浓郁的抒情特质。因此，梁启超的“新文体”政论文往往以抒情之笔出政论之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通篇不是用冷静的分析、严密的逻辑逐层论证，而似乎是顺着情感的奔流，纵横“诗”笔而成“文”。从艺术上来说，《少年中国说》的价值首先在于其颠覆性地丰富了传统散文的意象体系。文章不仅用“夕照”“瘠牛”“秋柳”“陨石”等民族的、传统的、为人熟知的形象对“老”做多侧面的展示，从而对清帝国的衰败委顿进行了系统批判；而且大量地运用了“死海”“金字塔”“西伯利亚大铁路”等新时代、新生活、新知识、新事物提供的丰富形象，从而巧妙地把读者的目光引向中华帝国之外的更为广阔、丰富、鲜活、跃动的新世界。</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006715" y="1313180"/>
            <a:ext cx="3394075" cy="4720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66945" y="1122680"/>
            <a:ext cx="6309995" cy="515048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从文体语言上来说，《少年中国说》也很有代表性，长短交替的句式、韵散结合的文风，尤其是前面大量引入或创造的新词汇、新意象，无疑是对中国古代散文使用的词法、句法系统进行了颠覆。就文体而言，《少年中国说》融辞赋、四六、律句、古文于一炉，各体之间自由穿梭而又流利畅达，彰显出作家深厚的操作文体的艺术功力。在中国文学语言、文体演进史上，梁启超的散文无疑是从文言文转变为白话文的过渡形态，并直接导出了五四白话文运动的方向。</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少年中国说》讴歌了祖国未来的英姿及其光辉灿烂的前程，对肩负着建设少年中国重任的中国少年寄予无限希望，鼓励他们愤然而起，投入改造中国的战斗中去。文字语言特点是高度凝练、概括，气势宏大，感情饱满。文章多为四字一句，而且押韵处运用反复、对偶、比喻、排比等修辞方法，大量地引用了典故，使文章具有较强的说服力和感染力，读起来铿锵有力，朗朗上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01675" y="1122680"/>
            <a:ext cx="3384550" cy="4977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065020"/>
            <a:ext cx="5091430" cy="1721485"/>
          </a:xfrm>
          <a:prstGeom prst="rect">
            <a:avLst/>
          </a:prstGeom>
          <a:noFill/>
        </p:spPr>
        <p:txBody>
          <a:bodyPr wrap="square" rtlCol="0" anchor="t">
            <a:spAutoFit/>
          </a:bodyPr>
          <a:p>
            <a:pPr indent="812800" algn="ctr" fontAlgn="auto">
              <a:lnSpc>
                <a:spcPct val="120000"/>
              </a:lnSpc>
              <a:spcAft>
                <a:spcPts val="600"/>
              </a:spcAft>
              <a:extLst>
                <a:ext uri="{35155182-B16C-46BC-9424-99874614C6A1}">
                  <wpsdc:indentchars xmlns:wpsdc="http://www.wps.cn/officeDocument/2017/drawingmlCustomData" val="200" checksum="3877492575"/>
                </a:ext>
              </a:extLst>
            </a:pP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《我与地坛》</a:t>
            </a:r>
            <a:endParaRPr sz="32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pPr>
            <a:endPar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20000"/>
              </a:lnSpc>
              <a:spcAft>
                <a:spcPts val="600"/>
              </a:spcAft>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史铁生</a:t>
            </a:r>
            <a:endParaRPr lang="zh-CN" altLang="en-US" sz="24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360035" y="1531620"/>
            <a:ext cx="6210935" cy="3935095"/>
          </a:xfrm>
          <a:prstGeom prst="rect">
            <a:avLst/>
          </a:prstGeom>
        </p:spPr>
      </p:pic>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2630" y="858520"/>
            <a:ext cx="10746740" cy="3168015"/>
          </a:xfrm>
          <a:prstGeom prst="rect">
            <a:avLst/>
          </a:prstGeom>
          <a:noFill/>
        </p:spPr>
        <p:txBody>
          <a:bodyPr wrap="square" rtlCol="0" anchor="t">
            <a:spAutoFit/>
          </a:bodyPr>
          <a:p>
            <a:pPr indent="457200" algn="ctr" fontAlgn="auto">
              <a:lnSpc>
                <a:spcPct val="110000"/>
              </a:lnSpc>
              <a:spcAft>
                <a:spcPts val="600"/>
              </a:spcAft>
              <a:extLst>
                <a:ext uri="{35155182-B16C-46BC-9424-99874614C6A1}">
                  <wpsdc:indentchars xmlns:wpsdc="http://www.wps.cn/officeDocument/2017/drawingmlCustomData" val="200" checksum="59296752"/>
                </a:ext>
              </a:extLst>
            </a:pPr>
            <a:r>
              <a:rPr b="1" dirty="0">
                <a:latin typeface="微软雅黑" panose="020B0503020204020204" pitchFamily="34" charset="-122"/>
                <a:ea typeface="微软雅黑" panose="020B0503020204020204" pitchFamily="34" charset="-122"/>
                <a:cs typeface="微软雅黑" panose="020B0503020204020204" pitchFamily="34" charset="-122"/>
                <a:sym typeface="+mn-ea"/>
              </a:rPr>
              <a:t>我与地坛（节选）</a:t>
            </a:r>
            <a:r>
              <a:rPr 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dirty="0">
                <a:latin typeface="微软雅黑" panose="020B0503020204020204" pitchFamily="34" charset="-122"/>
                <a:ea typeface="微软雅黑" panose="020B0503020204020204" pitchFamily="34" charset="-122"/>
                <a:cs typeface="微软雅黑" panose="020B0503020204020204" pitchFamily="34" charset="-122"/>
                <a:sym typeface="+mn-ea"/>
              </a:rPr>
              <a:t>史铁生</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一</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我在好几篇小说中都提到过一座废弃的古园，实际就是地坛。许多年前旅游业还没有开展，园子荒芜冷落得如同一片野地，很少被人记起。</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地坛离我家很近。或者说我家离地坛很近。总之，只好认为这是缘分。地坛在我出生前四百多年就坐落在那儿了，而自从我的祖母年轻时带着我父亲来到北京，就一直住在离它不远的地方——五十多年间搬过几次家，可搬来搬去总是在它周围，而且是越搬离它越近了。我常觉得这中间有着宿命的味道：仿佛这古园就是为了等我，而历尽沧桑在那儿等待了四百多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22630" y="3620135"/>
            <a:ext cx="6096000" cy="2832100"/>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它等待我出生，然后又等待我活到最狂妄的年龄上忽地残废了双腿。四百多年里，它一面剥蚀了古殿檐头浮夸的琉璃，淡褪了门壁上炫耀的朱红，坍圮了一段段高墙又散落了玉砌雕栏，祭坛四周的老柏树愈见苍幽，到处的野草荒藤也都茂盛得自在坦荡。这时候想必我是该来了。十五年前的一个下午，我摇着轮椅进入园中，它为一个失魂落魄的人把一切都准备好了。那时，太阳循着亘古不变的路途正越来越大，也越红。在满园弥漫的沉静光芒中，一个人更容易看到时间，并看见自己的身影。</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214870" y="3620135"/>
            <a:ext cx="3795395" cy="2686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2630" y="1178560"/>
            <a:ext cx="10617835" cy="481584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自从那个下午我无意中进了这园子，就再没长久地离开过它。我一下子就理解了它的意图。正如我在一篇小说中所说的：“在人口密聚的城市里，有这样一个宁静的去处，像是上帝的苦心安排。”</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两条腿残废后的最初几年，我找不到工作，找不到去路，忽然间几乎什么都找不到了，我就摇了轮椅总是到它那儿去，仅为着那儿是可以逃避一个世界的另一个世界。我在那篇小说中写道：“没处可去我便一天到晚耗在这园子里。跟上班下班一样，别人去上班我就摇了轮椅到这儿来。园子无人看管，上下班时间有些抄近路的人们从园中穿过，园子里活跃一阵，过后便沉寂下来。”“园墙在金晃晃的空气中斜切下一溜荫凉，我把轮椅开进去，把椅背放倒，坐着或是躺着，看书或者想事，撅一杈树枝左右拍打，驱赶那些和我一样不明白为什么要来这世上的小昆虫。”“蜂儿如一朵小雾稳稳地停在半空；蚂蚁摇头晃脑捋着触须，猛然间想透了什么，转身疾行而去；瓢虫爬得不耐烦了，累了祈祷一回便支开翅膀，忽悠一下升空了；树干上留着一只蝉蜕，寂寞如一间空屋；露水在草叶上滚动、聚集，压弯了草叶轰然坠地摔开万道金光。”“满园子都是草木竞相生长弄出的响动， 片刻不息。”这都是真实的记录，园子荒芜但并不衰败。</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4441825" y="1177290"/>
            <a:ext cx="6597015" cy="512699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除去几座殿堂我无法进去，除去那座祭坛我不能上去而只能从各个角度张望它，地坛的每一棵树下我都去过，差不多它的每一米草地上都有过我的车轮印。无论是什么季节，什么天气，什么时间，我都在这园子里待过。有时候待一会儿就回家，有时候就待到满地上都亮起月光。记不清都是在它的哪些角落里了。我一连几小时专心致志地想关于死的事，也以同样的耐心和方式想过我为什么要出生。这样想了好几年，最后事情终于弄明白了：一个人，出生了，这就不再是一个可以辩论的问题，而只是上帝交给他的一个事实；上帝在交给我们这件事实的时候，已经顺便保证了它的结果，所以死是一件不必急于求成的事，死是一个必然会降临的节日。这样想过之后我安心多了，眼前的一切不再那么可怕。比如你起早熬夜准备考试的时候，忽然想起有一个长长的假期在前面等待你，你会不会觉得轻松一点？并且庆幸并且感激这样的安排？</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80365" y="1850390"/>
            <a:ext cx="3781425" cy="3781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8360" y="1493520"/>
            <a:ext cx="5422900" cy="3559810"/>
          </a:xfrm>
          <a:prstGeom prst="rect">
            <a:avLst/>
          </a:prstGeom>
        </p:spPr>
        <p:txBody>
          <a:bodyPr wrap="square">
            <a:spAutoFit/>
          </a:bodyPr>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散文的含义</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是指不讲究韵律的散体文章，包括杂文、随笔、游记等，是最自由的文体，不讲究排比，没有任何的束缚及限制，也是中国最早出现的行文体例。我国古代，为区别于韵文、骈文，凡不押韵、不重排偶的散体文章，包括经、传、史书在内，一律称为散文。</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058025" y="961390"/>
            <a:ext cx="3637915" cy="4935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915035" y="1082675"/>
            <a:ext cx="10429240" cy="512572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剩下的就是怎样活的问题了，这却不是在某一个瞬间就能完全想透的、不是一次性能够解决的事，怕是活多久就要想它多久了，就像是伴你终生的魔鬼或恋人。所以，十五年了，我还是总得到那古园里去，去它的老树下或荒草边或颓墙旁，去默坐，去呆想，去推开耳边的嘈杂理一理纷乱的思绪，去窥看自己的心魂。十五年中，这古园的形体被不能理解它的人肆意雕琢，幸好有些东西是任谁也不能改变它的。譬如祭坛石门中的落日，寂静的光辉平铺的一刻，地上的每一个坎坷都被映照得灿烂；譬如在园中最为落寞的时间，一群雨燕便出来高歌，把天地都叫喊得苍凉；譬如冬天雪地上孩子的脚印，总让人猜想他们是谁，曾在哪儿做过些什么，然后又都到哪儿去了；譬如那些苍黑的古柏，你忧郁的时候它们镇静地站在那儿，你欣喜的时候它们依然镇静地站在那儿，它们没日没夜地站在那儿，从你没有出生一直站到这个世界上又没了你的时候；譬如暴雨骤临园中，激起一阵阵灼烈而清纯的草木和泥土的气味，让人想起无数个夏天的事件；譬如秋风忽至，再有一场早霜，落叶或飘摇歌舞或坦然安卧，满园中播散着熨帖而微苦的味道。味道是最说不清楚的。味道不能写只能闻，要你身临其境去闻才能明了。味道甚至是难于记忆的，只有你又闻到它你才能记起它的全部情感和意蕴。所以我常常要到那园子里去。</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8820" y="934085"/>
            <a:ext cx="6280150" cy="5227320"/>
          </a:xfrm>
          <a:prstGeom prst="rect">
            <a:avLst/>
          </a:prstGeom>
          <a:noFill/>
        </p:spPr>
        <p:txBody>
          <a:bodyPr wrap="square" rtlCol="0" anchor="t">
            <a:sp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二</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现在我才想到，当年我总是独自跑到地坛去，曾经给母亲出了一个怎样的难题。</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她不是那种光会疼爱儿子而不懂得理解儿子的母亲。她知道我心里的苦闷，知道不该阻止我出去走走，知道我要是老待在家里结果会更糟，但她又担心我一个人在那荒僻的园子里整天都想些什么。我那时脾气坏到极点，经常是发了疯一样地离开家，从那园子里回来又中了魔似的什么话都不说。母亲知道有些事不宜问，便犹犹豫豫地想问而终于不敢问，因为她自己心里也没有答案。她料想我不会愿意她跟我一同去，所以她从未这样要求过，她知道得给我一点独处的时间，得有这样一段过程。她只是不知道这过程得要多久，和这过程的尽头究竟是什么。每次我要动身时，她便无言地帮我准备，帮助我上了轮椅车，看着我摇车拐出小院；这以后她会怎样，当年我不曾想过。</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476490" y="934085"/>
            <a:ext cx="3895725" cy="542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0420" y="1143635"/>
            <a:ext cx="10551160" cy="4850765"/>
          </a:xfrm>
          <a:prstGeom prst="rect">
            <a:avLst/>
          </a:prstGeom>
          <a:noFill/>
        </p:spPr>
        <p:txBody>
          <a:bodyPr wrap="square" rtlCol="0" anchor="t">
            <a:spAutoFit/>
          </a:bodyPr>
          <a:p>
            <a:pPr indent="431800" algn="just" fontAlgn="auto">
              <a:lnSpc>
                <a:spcPct val="140000"/>
              </a:lnSpc>
              <a:spcAft>
                <a:spcPts val="600"/>
              </a:spcAft>
              <a:extLst>
                <a:ext uri="{35155182-B16C-46BC-9424-99874614C6A1}">
                  <wpsdc:indentchars xmlns:wpsdc="http://www.wps.cn/officeDocument/2017/drawingmlCustomData" val="200" checksum="3588746719"/>
                </a:ext>
              </a:extLst>
            </a:pPr>
            <a:r>
              <a:rPr sz="1700" dirty="0">
                <a:latin typeface="微软雅黑" panose="020B0503020204020204" pitchFamily="34" charset="-122"/>
                <a:ea typeface="微软雅黑" panose="020B0503020204020204" pitchFamily="34" charset="-122"/>
                <a:cs typeface="微软雅黑" panose="020B0503020204020204" pitchFamily="34" charset="-122"/>
                <a:sym typeface="+mn-ea"/>
              </a:rPr>
              <a:t>有一回我摇车出了小院，想起一件什么事又返身回来，看见母亲仍站在原地，还是送我走时的姿势，望着我拐出小院去的那处墙角，对我的回来竟一时没有反应。待她再次送我出门的时候，她说：“出去活动活动，去地坛看看书，我说这挺好。”许多年以后我才渐渐听出，母亲这话实际上是自我安慰，是暗自的祷告，是给我的提示，是恳求与嘱咐。只是在她猝然去世之后，我才有余暇设想。当我不在家里的那些漫长的时间，她是怎样心神不定坐卧难宁，兼着痛苦与惊恐与一个母亲最低限度的祈求。我可以断定，以她的聪慧和坚忍，在那些空落的白天后的黑夜，在那不眠的黑夜后的白天，她思来想去最后准是对自己说：“反正我不能不让他出去，未来的日子是他自己的，如果他真的要在那园子里出了什么事，这苦难也只好我来承担。”在那段日子里——那是好几年长的一段日子，我想我一定使母亲做过最坏的准备了，但她从来没有对我说过：“你为我想想。”事实上我也真的没为她想过。那时她的儿子，还太年轻，还来不及为母亲想，他被命运击昏了头，一心以为自己是世上最不幸的一个，不知道儿子的不幸在母亲那儿总是要加倍的。她有一个长到二十岁上忽然截瘫了的儿子，这是她唯一的儿子。她情愿截瘫的是自己而不是儿子，可这事无法代替。她想，只要儿子能活下去哪怕自己去死呢也行，可她又确信一个人不能仅仅是活着，儿子得有一条路走向自己的幸福。而这条路呢，没有谁能保证她的儿子终于能找到。——这样一个母亲，注定是活得最苦的母亲。</a:t>
            </a:r>
            <a:endParaRPr sz="17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22630" y="934085"/>
            <a:ext cx="10916920" cy="481838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有一次与一个作家朋友聊天，我问他学写作的最初动机是什么？他想了一会说：“为我母亲。为了让她骄傲。”我心里一惊，良久无言。回想自己最初写小说的动机，虽不似这位朋友的那般单纯，但如他一样的愿望我也有，且一经细想，发现这愿望也在全部动机中占了很大比重。这位朋友说：“我的动机太低俗了吧？”我光是摇头，心想低俗并不见得低俗，只怕是这愿望过于天真了。他又说：“我那时真就是想出名，出了名让别人羡慕我母亲。”我想，他比我坦率。我想，他又比我幸福，因为他的母亲还活着。而且我想，他的母亲也比我的母亲运气好，他的母亲没有一个双腿残废的儿子，否则事情就不这么简单。</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我的头一篇小说发表的时候，在我的小说第一次获奖的那些日子里，我真是多么希望我的母亲还活着。我便又不能在家里待了，又整天整天独自跑到地坛去，心里是没头没尾的沉郁和哀怨，走遍整个园子却怎么也想不通：母亲为什么就不能再多活两年？为什么在她儿子就快要碰撞开一条路的时候，她却忽然熬不住了？莫非她来此世上只是为了替儿子担忧，却不该分享我的一点点快乐？她匆匆离我去时才只有四十九呀！有那么一会，我甚至对世界对上帝充满了仇恨和厌恶。后来我在一篇题为“合欢树”的文章中写道：“我坐在小公园安静的树林里，闭上眼睛，想，上帝为什么早早地召母亲回去呢？很久很久，迷迷糊糊的我听见了回答：‘她心里太苦了，上帝看她受不住了，就召她回去。’我似乎得了一点安慰，睁开眼睛，看见风正从树林里穿过。”小公园，指的也是地坛。</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722630" y="934085"/>
            <a:ext cx="10746740" cy="52273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只是到了这时候，纷纭的往事才在我眼前幻现得清晰，母亲的苦难与伟大才在我心中渗透得深彻。上帝的考虑，也许是对的。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摇着轮椅在园中慢慢走，又是雾罩的清晨，又是骄阳高悬的白昼，我只想着一件事：母亲已经不在了。在老柏树旁停下，在草地上在颓墙边停下，又是处处虫鸣的午后，又是鸟儿归巢的傍晚，我心里只默念着一句话：可是母亲已经不在了。把椅背放倒，躺下，似睡非睡挨到日没，坐起来，心神恍惚，呆呆地直坐到古祭坛上落满黑暗然后再渐渐浮起月光，心里才有点明白，母亲不能再来这园中找我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曾有过好多回，我在这园子里待得太久了，母亲就来找我。她来找我又不想让我发觉，只要见我还好好地在这园子里，她就悄悄转身回去，我看见过几次她的背影。我也看见过几回她四处张望的情景，她视力不好，端着眼镜像在寻找海上的一条船，她没看见我时我已经看见她了，待我看见她也看见我了我就不去看她，过一会我再抬头看她就又看见她缓缓离去的背影。我单是无法知道有多少回她没有找到我。有一回我坐在矮树丛中，树丛很密，我看见她没有找到我，她一个人在园子里走，走过我的身旁，走过我经常呆的一些地方，步履茫然又急迫。我不知道她已经找了多久还要找多久，我不知道为什么我决意不喊她——但这绝不是小时候的捉迷藏，这也许是出于长大了的男孩子的倔强或羞涩？但这倔只留给我痛悔，丝毫也没有骄傲。我真想告诫所有长大了的男孩子，千万不要跟母亲来这套倔强，羞涩就更不必，我已经懂了可我已经来不及了。</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5113020" y="806450"/>
            <a:ext cx="6375400" cy="5590540"/>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儿子想使母亲骄傲，这心情毕竟是太真实了，以致使“想出名”这一声名狼藉的念头也多少改变了一点形象。这是个复杂的问题，且不去管它了罢。随着小说获奖的激动逐日暗淡，我开始相信，至少有一点我是想错了：我用纸笔在报刊上碰撞开的一条路，并不就是母亲盼望我找到的那条路。年年月月我都到这园子里来，年年月月我都要想，母亲盼望我找到的那条路到底是什么。母亲生前没给我留下过什么隽永的哲言，或要我恪守的教诲，只是在她去世之后，她艰难的命运，坚忍的意志和毫不张扬的爱，随光阴流转，在我的印象中愈加鲜明深刻。</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有一年，十月的风又翻动起安详的落叶，我在园中读书，听见两个散步的老人说：“没想到这园子有这么大。”我放下书，想，这么大一座园子，要在其中找到她的儿子，母亲走过了多少焦灼的路。多年来我头一次意识到，这园中不单是处处都有过我的车辙，有过我的车辙的地方也都有过母亲的脚印。</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90270" y="1021080"/>
            <a:ext cx="3806190" cy="527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722630" y="763905"/>
            <a:ext cx="11018520" cy="5968365"/>
          </a:xfrm>
          <a:prstGeom prst="rect">
            <a:avLst/>
          </a:prstGeom>
          <a:noFill/>
        </p:spPr>
        <p:txBody>
          <a:bodyPr wrap="square" rtlCol="0" anchor="t">
            <a:sp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如果以一天中的时间来对应四季，当然春天是早晨，夏天是中午，秋天是黄昏，冬天是夜晚。如果以乐器来对应四季，我想春天应该是小号，夏天是定音鼓，秋天是大提琴，冬天是圆号和长笛。要是以这园子里的声响来对应四季呢？那么，春天是祭坛上空漂浮着的鸽子的哨音，夏天是冗长的蝉歌和杨树叶子哗啦啦地对蝉歌的取笑，秋天是古殿檐头的风铃响，冬天是啄木鸟随意而空旷的啄木声。以园中的景物对应四季，春天是一径时而苍白时而黑润的小路，时而明朗时而阴晦的天上摇荡着串串杨花；夏天是一条条耀眼而灼人的石凳，或阴凉而爬满了青苔的石阶，阶下有果皮，阶上有半张被坐皱的报纸；秋天是一座青铜的大钟，在园子的西北角上曾丢弃着一座很大的铜钟，铜钟与这园子一般年纪，浑身挂满绿锈，文字已不清晰；冬天，是林中空地上几只羽毛蓬松的老麻雀。以心绪对应四季呢？春天是卧病的季节，否则人们不易发觉春天的残忍与渴望；夏天，情人们应该在这个季节里失恋，不然就似乎对不起爱情；秋天是从外面买一棵盆花回家的时候，把花搁在阔别了的家中，并且打开窗户把阳光也放进屋里，慢慢回忆慢慢整理一些发过霉的东西；冬天伴着火炉和书，一遍遍坚定不死的决心，写一些并不发出的信。还可以用艺术形式对应四季，这样春天就是一幅画，夏天是一部长篇小说，秋天是一首短歌或诗，冬天是一群雕塑。以梦呢？以梦对应四季呢？春天是树尖上的呼喊，夏天是呼喊中的细雨，秋天是细雨中的土地，冬天是干净的土地上的一只孤零的烟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因为这园子，我常感恩于自己的命运。</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我甚至就能清楚地看见，一旦有一天我不得不长久地离开它，我会怎样想念它，我会怎样想念它并且梦见它，我会怎样因为不敢想念它而梦也梦不到它。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22630" y="934085"/>
            <a:ext cx="10746740" cy="5227320"/>
          </a:xfrm>
          <a:prstGeom prst="rect">
            <a:avLst/>
          </a:prstGeom>
          <a:noFill/>
        </p:spPr>
        <p:txBody>
          <a:bodyPr wrap="square" rtlCol="0" anchor="t">
            <a:spAutoFit/>
          </a:bodyPr>
          <a:p>
            <a:pPr indent="457200" algn="ctr"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四</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现在让我想想，十五年中坚持到这园子来的人都是谁呢？好像只剩了我和一对老人。</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十五年前，这对老人还只能算是中年夫妇，我则货真价实还是个青年。他们总是在薄暮时分来园中散步，我不大弄得清他们是从哪边的园门进来，一般来说他们是逆时针绕这园子走。男人个子很高，肩宽腿长，走起路来目不斜视，胯以上直至脖颈挺直不动；他的妻子攀了他一条胳膊走，也不能使他的上身稍有松懈。女人个子却矮，也不算漂亮，我无端地相信她必出身于家道中衰的名门富族；她攀在丈夫胳膊上像个娇弱的孩子，她向四周观望似总含着恐惧，她轻声与丈夫谈话，见有人走近就立刻怯怯地收住话头。我有时因为他们而想起冉阿让与柯赛特，但这想法并不巩固，他们一望即知是老夫老妻。两个人的穿着都算得上考究，但由于时代的演进，他们的服饰又可以称为古朴了。他们和我一样，到这园子里来几乎是风雨无阻，不过他们比我守时。我什么时间都可能来，他们则一定是在暮色初临的时候。刮风时他们穿了米色风衣，下雨时他们打了黑色的雨伞，夏天他们的衬衫是白色的裤子是黑色的或米色的，冬天他们的呢子大衣又都是黑色的，想必他们只喜欢这三种颜色。他们逆时针绕这园子一周，然后离去。他们走过我身旁时只有男人的脚步响，女人像是贴在高大的丈夫身上跟着漂移。我相信他们一定对我有印象，但是我们没有说过话，我们互相都没有想要接近的表示。十五年中，他们或许注意到一个小伙子进入了中年，我则看着一对令人羡慕的中年情侣不觉中成了两个老人。</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535305" y="1143635"/>
            <a:ext cx="7019290" cy="507365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曾有过一个热爱唱歌的小伙子，他也是每天都到这园中来，来唱歌，唱了好多年，后来不见了。他的年纪与我相仿，他多半是早晨来，唱半小时或整整唱一个上午，估计在另外的时间里他还得上班。我们经常在祭坛东侧的小路上相遇，我知道他是到东南角的高墙下去唱歌，他一定猜想我去东北角的树林里做什么。我找到我的地方，抽几口烟，便听见他谨慎地整理歌喉了。他反反复复唱那么几首歌。“文化革命”没过去的时候，他唱“蓝蓝的天上白云飘，白云下面马儿跑……”我老也记不住这歌的名字。“文革”后，他唱《货郎与小姐》中那首最为流传的咏叹调。“卖布——卖布嘞，卖布——卖布嘞！”我记得这开头的一句他唱得很有声势，在早晨清澈的空气中，货郎跑遍园中的每一个角落去恭维小姐。“我交了好运气，我交了好运气，我为幸福唱歌曲……”然后他就一遍一遍地唱，不让货郎的激情稍减。依我听来，他的技术不算精到，在关键的地方常出差错，但他的嗓子是相当不坏的，而且唱一个上午也听不出一点疲惫。</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035925" y="858520"/>
            <a:ext cx="3589655" cy="532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96815" y="1217295"/>
            <a:ext cx="6296025" cy="507365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太阳也不疲惫，把大树的影子缩小成一团，把疏忽大意的蚯蚓晒干在小路上，将近中午，我们又在祭坛东侧相遇，他看一看我，我看一看他，他往北去，我往南去。日子久了，我感到我们都有结识的愿望，但似乎都不知如何开口，于是互相注视一下终又都移开目光擦身而过；这样的次数一多，便更不知如何开口了。终于有一天—— 一个丝毫没有特点的日子，我们互相点了一下头。他说：“你好。”我说：“你好。”他说：“回去啦？”我说：“是，你呢？”他说：“我也该回去了。”我们都放慢脚步（其实我是放慢车速），想再多说几句，但仍然是不知从何说起，这样我们就都走过了对方，又都扭转身子面向对方。他说：“那就再见吧。”我说：“好，再见。”便互相笑笑各走各的路了。但是我们没有再见，那以后，园中再没了他的歌声，我才想到，那天他或许是有意与我道别的，也许他考上了哪家专业文工团或歌舞团了吧？真希望他如他歌里所唱的那样，交了好运气。</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31190" y="1217295"/>
            <a:ext cx="3960495" cy="5217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43325" y="1097280"/>
            <a:ext cx="7898765" cy="4085590"/>
          </a:xfrm>
          <a:prstGeom prst="rect">
            <a:avLst/>
          </a:prstGeom>
          <a:noFill/>
        </p:spPr>
        <p:txBody>
          <a:bodyPr wrap="square" rtlCol="0" anchor="t">
            <a:no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现代意义上的散文，指与诗歌、小说、戏剧并称的一种文学体裁，是通过对现实生活中某些片段或生活事件的描述，表达作者的观点、感情，并揭示其社会意义，它可以在真人真事的基础上加工创造；不一定具有完整的故事情节和人物形象，而是着重于表现作者对生活的感受，具有选材、构思的灵活性和较强的抒情性，散文中的“我”通常是作者自己；语言不受韵律的限制，表达方式多样，可将叙述、议论、抒情、描写融为一体，也可以有所侧重；根据内容和主题的需要，可以像小说那样，通过对典型性的细节与生活片段，作形象描写、心理刻画、环境渲染、气氛烘托等，也可像诗歌那样运用象征等艺术手法，创设一定的艺术意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散文是“集诸美于一身”的文学体裁。文学是表达人生和传达思想感情的。一般来说，小说、诗歌、戏剧无论是在结构上，或是格律、剪裁、对话等安排布局上，都有很严格的要求。而散文，却可以自由些，看来只是不经意地抒写着自己的经历和感受，所表现的多是零星杂碎的片段人生。散文形散而神不散，文章文笔随意但词词句句都与主题中心有关，篇幅短小优美，语言生动有趣。</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ca03e6cfcefb5d607e744c3da102f0b"/>
          <p:cNvPicPr>
            <a:picLocks noChangeAspect="1"/>
          </p:cNvPicPr>
          <p:nvPr/>
        </p:nvPicPr>
        <p:blipFill>
          <a:blip r:embed="rId1"/>
          <a:stretch>
            <a:fillRect/>
          </a:stretch>
        </p:blipFill>
        <p:spPr>
          <a:xfrm>
            <a:off x="-406400" y="1097280"/>
            <a:ext cx="4330065" cy="4972050"/>
          </a:xfrm>
          <a:prstGeom prst="rect">
            <a:avLst/>
          </a:prstGeom>
        </p:spPr>
      </p:pic>
      <p:sp>
        <p:nvSpPr>
          <p:cNvPr id="4" name="文本框 3"/>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722630" y="934085"/>
            <a:ext cx="10746740" cy="5405755"/>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还有一些人，我还能想起一些常到这园子里来的人。有一个老头，算得一个真正的饮者；他在腰间挂一个扁瓷瓶，瓶里当然装满了酒，常来这园中消磨午后的时光。他在园中四处游逛，如果你不注意你会以为园中有好几个这样的老头，等你看过了他卓尔不群的饮酒情状，你就会相信这是个独一无二的老头。他的衣着过分随便，走路的姿态也不慎重，走上五六十米路便选定一处地方，一只脚踏在石凳上或土埂上或树墩上，解下腰间的酒瓶，解酒瓶的当儿迷起眼睛把一百八十度视角内的景物细细看一遭，然后以迅雷不及掩耳之势倒一大口酒入肚，把酒瓶摇一摇再挂向腰间，平心静气地想一会什么，便走下一个五六十米去。还有一个捕鸟的汉子，那岁月园中人少，鸟却多，他在西北角的树丛中拉一张网，鸟撞在上面，羽毛戗在网眼里便不能自拔。他单等一种过去很多而现在非常罕见的鸟，其他的鸟撞在网上他就把它们摘下来放掉，他说已经有好多年没等到那种罕见的鸟，他说他再等一年看看到底还有没有那种鸟，结果他又等了好多年。早晨和傍晚，在这园子里可以看见一个中年女工程师；早晨她从北向南穿过这园子去上班，傍晚她从南向北穿过这园子回家。事实上我并不了解她的职业或者学历，但我以为她必是学理工的知识分子，别样的人很难有她那般的素朴并优雅。当她在园子穿行的时刻，四周的树林也仿佛更加幽静，清淡的日光中竟似有悠远的琴声，比如说是那曲《献给艾丽丝》才好。我没有见过她的丈夫，没有见过那个幸运的男人是什么样子，我想象过却想象不出，后来忽然懂了想象不出才好，那个男人最好不要出现。她走出北门回家去。我竟有点担心，担心她会落入厨房，不过，也许她在厨房里劳作的情景更有另外的美吧，当然不能再是《献给艾丽丝》，是个什么曲子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240" y="858520"/>
            <a:ext cx="7243445" cy="5878195"/>
          </a:xfrm>
          <a:prstGeom prst="rect">
            <a:avLst/>
          </a:prstGeom>
          <a:noFill/>
        </p:spPr>
        <p:txBody>
          <a:bodyPr wrap="square" rtlCol="0" anchor="t">
            <a:spAutoFit/>
          </a:bodyPr>
          <a:p>
            <a:pPr indent="457200" algn="just" fontAlgn="auto">
              <a:lnSpc>
                <a:spcPct val="11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还有一个人，是我的朋友，他是个最有天赋的长跑家，但他被埋没了。他因为在“文革”中出言不慎而坐了几年牢，出来后好不容易找了个拉板车的工作，样样待遇都不能与别人平等，苦闷极了便练习长跑。那时他总来这园子里跑，我用手表为他计时。他每跑一圈向我招下手，我就记下一个时间。每次他要环绕这园子跑二十圈，大约两万米。他盼望以他的长跑成绩来获得政治上真正的解放，他以为记者的镜头和文字可以帮他做到这一点。第一年他在春节环城赛上跑了第十五名，他看见前十名的照片都挂在了长安街的新闻橱窗里，于是有了信心。第二年他跑了第四名，可是新闻橱窗里只挂了前三名的照片，他没灰心。第三年他跑了第七名，橱窗里挂前六名的照片，他有点怨自己。第四年他跑了第三名，橱窗里却只挂了第一名的照片。第五年他跑了第一名——他几乎绝望了，橱窗里只有一幅环城赛群众场面的照片。那些年我们俩常一起在这园子里待到天黑，开怀痛骂，骂完沉默着回家，分手时再互相叮嘱：先别去死，再试着活一活看。他已经不跑了，年岁太大了，跑不了那么快了。最后一次参加环城赛，他以三十八岁之龄又得了第一名并破了纪录，有一位专业队的教练对他说：“我要是十年前发现你就好了。”他苦笑一下什么也没说，只在傍晚又来这园中找到我，把这事平静地向我叙说一遍。不见他已有好几年了，他和妻子和儿子住在很远的地方。</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10845" y="1189990"/>
            <a:ext cx="3790315" cy="5274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3455" y="1352550"/>
            <a:ext cx="5192395" cy="3590290"/>
          </a:xfrm>
          <a:prstGeom prst="rect">
            <a:avLst/>
          </a:prstGeom>
          <a:noFill/>
        </p:spPr>
        <p:txBody>
          <a:bodyPr wrap="square" rtlCol="0" anchor="t">
            <a:no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这些人都不到园子里来了，园子里差不多完全换了一批新人。十五年前的旧人，就剩我和那对老夫老妻了。有那么一段时间，这老夫老妻中的一个也忽然不来，薄暮时分唯男人独自来散步，步态也明显迟缓了许多，我悬心了很久，怕是那女人出了什么事。幸好过了一个冬天那女人又来了，两个人仍是逆时针绕着园子走，一长一短两个身影恰似钟表的两支指针；女人的头发白了许多，但依旧攀着丈夫的胳膊走得像个孩子。“攀”这个字用得不恰当了，或许可以用“搀”吧，不知有没有兼具这两个意思的字。</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812915" y="1352550"/>
            <a:ext cx="4705350" cy="4114800"/>
          </a:xfrm>
          <a:prstGeom prst="rect">
            <a:avLst/>
          </a:prstGeom>
        </p:spPr>
      </p:pic>
      <p:sp>
        <p:nvSpPr>
          <p:cNvPr id="4" name="文本框 3"/>
          <p:cNvSpPr txBox="1"/>
          <p:nvPr/>
        </p:nvSpPr>
        <p:spPr>
          <a:xfrm>
            <a:off x="6823075" y="5961380"/>
            <a:ext cx="4695190" cy="337185"/>
          </a:xfrm>
          <a:prstGeom prst="rect">
            <a:avLst/>
          </a:prstGeom>
        </p:spPr>
        <p:txBody>
          <a:bodyPr wrap="square">
            <a:spAutoFit/>
          </a:bodyPr>
          <a:p>
            <a:pPr algn="ctr"/>
            <a:r>
              <a:rPr lang="zh-CN" altLang="en-US" sz="1600" b="1">
                <a:solidFill>
                  <a:schemeClr val="accent2">
                    <a:lumMod val="50000"/>
                  </a:schemeClr>
                </a:solidFill>
                <a:latin typeface="方正黑体简体" panose="03000509000000000000" charset="-122"/>
                <a:ea typeface="方正黑体简体" panose="03000509000000000000" charset="-122"/>
              </a:rPr>
              <a:t>图 </a:t>
            </a:r>
            <a:r>
              <a:rPr lang="en-US" altLang="zh-CN" sz="1600" b="1">
                <a:solidFill>
                  <a:schemeClr val="accent2">
                    <a:lumMod val="50000"/>
                  </a:schemeClr>
                </a:solidFill>
                <a:latin typeface="方正黑体简体" panose="03000509000000000000" charset="-122"/>
                <a:ea typeface="方正黑体简体" panose="03000509000000000000" charset="-122"/>
              </a:rPr>
              <a:t>4</a:t>
            </a:r>
            <a:r>
              <a:rPr lang="en-US" altLang="zh-CN" sz="1600" b="1">
                <a:solidFill>
                  <a:schemeClr val="accent2">
                    <a:lumMod val="50000"/>
                  </a:schemeClr>
                </a:solidFill>
                <a:latin typeface="方正书宋简体" panose="03000509000000000000" charset="-122"/>
                <a:ea typeface="方正书宋简体" panose="03000509000000000000" charset="-122"/>
              </a:rPr>
              <a:t>-</a:t>
            </a:r>
            <a:r>
              <a:rPr lang="en-US" altLang="zh-CN" sz="1600" b="1">
                <a:solidFill>
                  <a:schemeClr val="accent2">
                    <a:lumMod val="50000"/>
                  </a:schemeClr>
                </a:solidFill>
                <a:latin typeface="方正黑体简体" panose="03000509000000000000" charset="-122"/>
                <a:ea typeface="方正黑体简体" panose="03000509000000000000" charset="-122"/>
              </a:rPr>
              <a:t>4  《</a:t>
            </a:r>
            <a:r>
              <a:rPr lang="zh-CN" altLang="en-US" sz="1600" b="1">
                <a:solidFill>
                  <a:schemeClr val="accent2">
                    <a:lumMod val="50000"/>
                  </a:schemeClr>
                </a:solidFill>
                <a:latin typeface="方正黑体简体" panose="03000509000000000000" charset="-122"/>
                <a:ea typeface="方正黑体简体" panose="03000509000000000000" charset="-122"/>
              </a:rPr>
              <a:t>我与地坛</a:t>
            </a:r>
            <a:r>
              <a:rPr lang="en-US" altLang="zh-CN" sz="1600" b="1">
                <a:solidFill>
                  <a:schemeClr val="accent2">
                    <a:lumMod val="50000"/>
                  </a:schemeClr>
                </a:solidFill>
                <a:latin typeface="方正黑体简体" panose="03000509000000000000" charset="-122"/>
                <a:ea typeface="方正黑体简体" panose="03000509000000000000" charset="-122"/>
              </a:rPr>
              <a:t>》</a:t>
            </a:r>
            <a:r>
              <a:rPr lang="zh-CN" altLang="en-US" sz="1600" b="1">
                <a:solidFill>
                  <a:schemeClr val="accent2">
                    <a:lumMod val="50000"/>
                  </a:schemeClr>
                </a:solidFill>
                <a:latin typeface="方正黑体简体" panose="03000509000000000000" charset="-122"/>
                <a:ea typeface="方正黑体简体" panose="03000509000000000000" charset="-122"/>
              </a:rPr>
              <a:t>插图</a:t>
            </a:r>
            <a:endParaRPr lang="zh-CN" altLang="en-US" sz="1600" b="1">
              <a:solidFill>
                <a:schemeClr val="accent2">
                  <a:lumMod val="50000"/>
                </a:schemeClr>
              </a:solidFill>
              <a:latin typeface="方正黑体简体" panose="03000509000000000000" charset="-122"/>
              <a:ea typeface="方正黑体简体" panose="03000509000000000000" charset="-122"/>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0400" y="1024255"/>
            <a:ext cx="6668135" cy="52273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【作者简介】</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史铁生（1951—2010 年），中国作家、散文家。1951 年出生于北京市。1967 年毕业于清华大学附属中学，1969 年去延安一带插队。因双腿瘫痪于 1972 年回到北京。后来又患肾病并发展到尿毒症，靠着每周 3 次透析维持生命。后历任中国作家协会全国委员会委员，北京作家协会副主席，中国残疾人联合会副主席。自称职业是生病，业余在写作。2010 年 12 月 31 日凌晨 3 时 46 分因突发脑出血逝世，享年 59 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2018 年 1 月《史铁生全集》由北京出版社出版发行，全集共 350 万字，按体裁分为各类小说、散文随笔、剧本诗歌、书信、访谈等 12 卷。2018 年 10 月 19 日根据史铁生作品《关于一部以电影作舞台背景的戏剧之设想》改编的话剧《酗酒者莫非》在北京上演，该剧由著名波兰戏剧导演克里斯蒂安·陆帕执导。2019 年 9 月 23 日，史铁生长篇小说《我的丁一之旅》入选“新中国 70 年 70 部长篇小说典藏”。</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740650" y="1210310"/>
            <a:ext cx="3962400" cy="5197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694055" y="934085"/>
            <a:ext cx="10667365" cy="522732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【作品赏析】</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史铁生于 1969 年作为知青，到陕西省延安地区“插队”，1972 年因病致瘫而回京。在双腿残疾的沉重打击下，在找不到工作，找不到去路，忽然间几乎什么都找不到了的时候“走”进了地坛，从此以后与地坛结下了不解之缘，直到写这篇散文时的十五年间，“就再没有长久地离开过它”。当人们为《我与地坛》的通透圆融和超越之美而感动的时候，很少有人意识到，这个生命再次出发的起点，距离他写出并且发表《我与地坛》，已经是将近二十年的时间。没有人能够想象和体会他的艰难困苦——身体的障碍与精神的绝望曾经试图以自然的名义击垮他。但是史铁生走过了这个艰辛的“二十年”，然后他以一种令人感动的平静说到了“四百年”：仿佛这古园就是为了等我，而历尽沧桑在那儿等待了四百多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我与地坛》集中思考和表达了“生命”的困难与意义，这是史铁生在漫长的艰难岁月里对生命再三循环反复地思考、咀嚼和叩问所得。这样的主题致思方向，对于当代散文来说，或许并不是重大的创举。但是能够以一种平实、冷静、温情而透彻的态度娓娓道来，升天入地，丝丝入扣、体贴入微，毫不勉强造作，并抵达一种能为平常人所理解又难以企及的境界，却只有史铁生做到了。这篇长达万言的作品，无论是在表达主旨上，还是在写法、语言各个方面，都堪称是史铁生对中国当代文学独一无二的贡献，就这个意义而言，《我与地坛》的影响远远超越于文体范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4827270" y="700405"/>
            <a:ext cx="6355080" cy="590804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每个人境遇的不同构成了世界的千差万别，但在史铁生的答案面前，世界显示了它平等的一面。这将促使人类不再滥用或者尽可能少地滥用自己那个“狂妄的年龄”；这个答案虽然并不必然保证世界上不再有“失魂落魄的人”，但在史铁生以自己漫长的煎熬而获得的领悟那里，这些“失魂落魄的人”将得到宁静和终生的抚慰。“真正获得了宁静的人非但不是麻木的生硬的，反而是极其敏感极其温厚也是极其丰富极其坚韧的。”他可能为草的凋零或者树叶的飘落而伤感，也可能替一位素不相识的智障小女孩而担忧。他思考过怎样生也思考过怎样死，说到生的时候，他有那么多“山重水复”的烦恼和“柳暗花明”的喜悦，讲到死的时候他事无巨细，从心态、方式到装裹和墓地，全都娓娓道来更谈笑风生。从史铁生的文字里看得到一个人内心无一日止息的起伏，同时也在这个人内心的起伏中解读了宁静。</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427355" y="980440"/>
            <a:ext cx="4210685" cy="5487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38000"/>
          </a:blip>
          <a:stretch>
            <a:fillRect/>
          </a:stretch>
        </p:blipFill>
        <p:spPr>
          <a:xfrm>
            <a:off x="90760" y="3994792"/>
            <a:ext cx="3111500" cy="3111500"/>
          </a:xfrm>
          <a:prstGeom prst="rect">
            <a:avLst/>
          </a:prstGeom>
        </p:spPr>
      </p:pic>
      <p:sp>
        <p:nvSpPr>
          <p:cNvPr id="2" name="文本框 1"/>
          <p:cNvSpPr txBox="1"/>
          <p:nvPr/>
        </p:nvSpPr>
        <p:spPr>
          <a:xfrm>
            <a:off x="895350" y="1318260"/>
            <a:ext cx="6672580" cy="520446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对母亲的刻画以及对母亲的爱，是《我与地坛》最为感人的部分。这些平静如水的无法复制的文字，蕴含着充沛的、饱满的、风雷激荡的、高贵的情感。母爱是文学描写最能熠熠生辉的主题，散文这一体裁自由活泼不受拘束，又能尽情婉转随意收放。史铁生将那人间至爱的种种伟大意义都悬置隐藏起来，只是用一种内敛到近乎压抑的语调，讲述着母亲看似平常的几件小事以及母亲过早离世带给他无法挽回的损失与至痛。史铁生之所以这样处理，实在是不得不如此，因为这浓厚的伟大的母爱与前面那“生与死”的答案一样透彻、融通和豁达，绝容不得丝毫的张扬与夸饰。</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散文《我与地坛》的语言主要具有三个特征，即简洁、形象、朴实。无论是在用词层面，还是在句子层面，本文的语言都高度简洁。在写人叙事上，在描景状物上，本文的语言形象而又生动，给人一种身临其境的真实感和美感。本文充分体现了作家朴实的语言特征。</a:t>
            </a:r>
            <a:endParaRPr 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模块三　散文作品欣赏</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994650" y="1318260"/>
            <a:ext cx="3702685" cy="4930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蝶恋花右边"/>
          <p:cNvPicPr>
            <a:picLocks noChangeAspect="1"/>
          </p:cNvPicPr>
          <p:nvPr/>
        </p:nvPicPr>
        <p:blipFill>
          <a:blip r:embed="rId1">
            <a:alphaModFix amt="44000"/>
          </a:blip>
          <a:stretch>
            <a:fillRect/>
          </a:stretch>
        </p:blipFill>
        <p:spPr>
          <a:xfrm>
            <a:off x="7502525" y="2226945"/>
            <a:ext cx="4631055" cy="4631055"/>
          </a:xfrm>
          <a:prstGeom prst="rect">
            <a:avLst/>
          </a:prstGeom>
        </p:spPr>
      </p:pic>
      <p:sp>
        <p:nvSpPr>
          <p:cNvPr id="2" name="文本框 1"/>
          <p:cNvSpPr txBox="1"/>
          <p:nvPr/>
        </p:nvSpPr>
        <p:spPr>
          <a:xfrm>
            <a:off x="4493895" y="1266190"/>
            <a:ext cx="6899910" cy="5111750"/>
          </a:xfrm>
          <a:prstGeom prst="rect">
            <a:avLst/>
          </a:prstGeom>
          <a:noFill/>
        </p:spPr>
        <p:txBody>
          <a:bodyPr wrap="square" rtlCol="0" anchor="t">
            <a:spAutoFit/>
          </a:bodyPr>
          <a:p>
            <a:pPr indent="508000" algn="ctr" fontAlgn="auto">
              <a:lnSpc>
                <a:spcPct val="140000"/>
              </a:lnSpc>
              <a:spcAft>
                <a:spcPts val="600"/>
              </a:spcAft>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生命是一树花开</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ctr" fontAlgn="auto">
              <a:lnSpc>
                <a:spcPct val="140000"/>
              </a:lnSpc>
              <a:spcAft>
                <a:spcPts val="600"/>
              </a:spcAft>
              <a:extLst>
                <a:ext uri="{35155182-B16C-46BC-9424-99874614C6A1}">
                  <wpsdc:indentchars xmlns:wpsdc="http://www.wps.cn/officeDocument/2017/drawingmlCustomData" val="200" checksum="59296752"/>
                </a:ext>
              </a:extLst>
            </a:pP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余秋雨</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人生如同一棵树，生命则如同一树花开。每一朵花都有自己的美丽，每一个人都有自己的生命之花。</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生命之花初放，如同晨曦中的露珠，晶莹剔透，充满着无限希望。我们好奇地探索着周围的世界，用那初生的花蕊去感受生命的奇迹。这时，我们需要勇敢地去追求，去探索，去实现自己的梦想。</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随着时间的推移，生命之花开始绽放，散发出迷人的芳香。这时的我们，如同那盛开的花朵，展现着自己的美丽和魅力。然而，这只是一个开始，生命之花需要经历风雨和阳光的洗礼，才能更加娇艳欲滴。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382905" y="1541145"/>
            <a:ext cx="3536315" cy="4561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3615" y="1458595"/>
            <a:ext cx="6239510" cy="4561840"/>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生命的旅途中，我们会遇到许多困难和挫折。这些困难和挫折就像暴风雨一样，试图摧残我们的生命之花。但是，生命之花不能因此而凋谢，我们需要勇敢地去面对，去战胜这些困难和挫折。只有这样，我们的生命之花才能更加灿烂夺目。</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而当生命之花迎来最美丽的时刻，那就是我们在岁月的长河中得到了沉淀与积累。此时此刻，我们需要淡定、冷静、清晰的思维、热爱规矩生活习惯拒绝浅薄更以及脚踏实地稳重不浮躁的心态来面对生命之花的盛开。同时也要时刻提醒自己保持一颗感恩的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努力去追求自己的梦想和目标，实现自己的人生价值。让生命之花开放在每一个美好的瞬间。</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950835" y="1318260"/>
            <a:ext cx="3557270" cy="4651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506028" y="2416160"/>
            <a:ext cx="6260824" cy="1470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0415" y="722630"/>
            <a:ext cx="7233920" cy="5985510"/>
          </a:xfrm>
          <a:prstGeom prst="rect">
            <a:avLst/>
          </a:prstGeom>
        </p:spPr>
        <p:txBody>
          <a:bodyPr wrap="square">
            <a:noAutofit/>
          </a:bodyPr>
          <a:p>
            <a:pPr indent="508000" algn="just" fontAlgn="auto">
              <a:lnSpc>
                <a:spcPct val="130000"/>
              </a:lnSpc>
              <a:spcAft>
                <a:spcPts val="600"/>
              </a:spcAft>
              <a:extLst>
                <a:ext uri="{35155182-B16C-46BC-9424-99874614C6A1}">
                  <wpsdc:indentchars xmlns:wpsdc="http://www.wps.cn/officeDocument/2017/drawingmlCustomData" val="200" checksum="282533468"/>
                </a:ext>
              </a:extLst>
            </a:pP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、散文的特点</a:t>
            </a:r>
            <a:endPar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（一）抒写性灵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性灵”在魏晋时代主要指人独有的灵性。刘勰《文心雕龙·原道》：人为“有心之器”，在于“性灵所钟”。明代公安派代表袁宏道提出“独抒性灵，不拘格套”，强调“情真而语直”。清代袁枚倡导“性灵派”，包含性情、个性、诗才等含意，他说“性情之外本无诗”。性情即诗人独特的自我个性，“作诗不可无我”是“性灵说”审美价值的核心。此处所说的性灵，特指人的内心世界的本真，包括人格精神、性情品质、情思才气等。抒写性灵就是直接表现作者本真的内心世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首先是率性地表现真感情、真性情，不虚伪、不做作。说古论今，有据可依，写己写人，务求可信。以真情实意吸引读者，感动读者，这也是散文最基本的特征。基于此，袒露对社会、人生的深层秘密的洞察，体验和感悟出对世事人生真理性的独到发现，体现出个性、品位、学识、修为等精神境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a:t>
            </a:r>
            <a:r>
              <a:rPr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散文</a:t>
            </a:r>
            <a:r>
              <a:rPr kumimoji="1" lang="zh-CN" altLang="en-US" sz="2800">
                <a:solidFill>
                  <a:schemeClr val="tx1"/>
                </a:solidFill>
                <a:latin typeface="微软雅黑" panose="020B0503020204020204" pitchFamily="34" charset="-122"/>
                <a:ea typeface="微软雅黑" panose="020B0503020204020204" pitchFamily="34" charset="-122"/>
              </a:rPr>
              <a:t>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418830" y="1517015"/>
            <a:ext cx="3076575" cy="4714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ISPRING_PRESENTATION_TITLE" val="PowerPoint 演示文稿"/>
  <p:tag name="ISPRING_FIRST_PUBLISH" val="1"/>
  <p:tag name="commondata" val="eyJoZGlkIjoiNmNhYzE0ODVlNjQwZDcyOGZjYzk0YzcyNDc1NTg4ODkifQ=="/>
  <p:tag name="KSO_WPP_MARK_KEY" val="50846882-821e-4151-aaf2-270c5b8b41d9"/>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35512</Words>
  <Application>WPS 演示</Application>
  <PresentationFormat>宽屏</PresentationFormat>
  <Paragraphs>528</Paragraphs>
  <Slides>89</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89</vt:i4>
      </vt:variant>
    </vt:vector>
  </HeadingPairs>
  <TitlesOfParts>
    <vt:vector size="103" baseType="lpstr">
      <vt:lpstr>Arial</vt:lpstr>
      <vt:lpstr>宋体</vt:lpstr>
      <vt:lpstr>Wingdings</vt:lpstr>
      <vt:lpstr>Arial</vt:lpstr>
      <vt:lpstr>字魂36号-正文宋楷</vt:lpstr>
      <vt:lpstr>微软雅黑</vt:lpstr>
      <vt:lpstr>楷体</vt:lpstr>
      <vt:lpstr>Arial Unicode MS</vt:lpstr>
      <vt:lpstr>等线</vt:lpstr>
      <vt:lpstr>方正黑体简体</vt:lpstr>
      <vt:lpstr>方正书宋简体</vt:lpstr>
      <vt:lpstr>思源黑体 CN Regular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聪聪</cp:lastModifiedBy>
  <cp:revision>668</cp:revision>
  <dcterms:created xsi:type="dcterms:W3CDTF">2018-06-17T04:53:00Z</dcterms:created>
  <dcterms:modified xsi:type="dcterms:W3CDTF">2024-07-21T09:03:50Z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20E87DAABAA84B3693390217AC1488A2_13</vt:lpwstr>
  </property>
  <property fmtid="{D5CDD505-2E9C-101B-9397-08002B2CF9AE}" pid="3" name="KSOProductBuildVer">
    <vt:lpwstr>2052-12.1.0.17147</vt:lpwstr>
  </property>
</Properties>
</file>